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8" r:id="rId1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6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787">
          <p15:clr>
            <a:srgbClr val="A4A3A4"/>
          </p15:clr>
        </p15:guide>
        <p15:guide id="2" pos="2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77681" autoAdjust="0"/>
  </p:normalViewPr>
  <p:slideViewPr>
    <p:cSldViewPr>
      <p:cViewPr varScale="1">
        <p:scale>
          <a:sx n="76" d="100"/>
          <a:sy n="76" d="100"/>
        </p:scale>
        <p:origin x="102" y="360"/>
      </p:cViewPr>
      <p:guideLst>
        <p:guide orient="horz" pos="912"/>
        <p:guide pos="3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696" y="-72"/>
      </p:cViewPr>
      <p:guideLst>
        <p:guide orient="horz" pos="1787"/>
        <p:guide pos="2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0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0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833F283-0007-423C-AEEA-C445A829A1A9}" type="datetimeFigureOut">
              <a:rPr lang="en-US"/>
              <a:pPr>
                <a:defRPr/>
              </a:pPr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221"/>
            <a:ext cx="3037840" cy="4656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221"/>
            <a:ext cx="3037840" cy="4656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53D81A6-2704-4D80-9DF4-D84E883CF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7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74813" y="42863"/>
            <a:ext cx="3565525" cy="2674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69381" y="2749596"/>
            <a:ext cx="6698827" cy="653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  Click to edit Master text styles</a:t>
            </a:r>
          </a:p>
          <a:p>
            <a:pPr lvl="1"/>
            <a:r>
              <a:rPr lang="en-US" noProof="0" dirty="0" smtClean="0"/>
              <a:t>  Second level</a:t>
            </a:r>
          </a:p>
          <a:p>
            <a:pPr lvl="2"/>
            <a:r>
              <a:rPr lang="en-US" noProof="0" dirty="0" smtClean="0"/>
              <a:t>  Third level</a:t>
            </a:r>
          </a:p>
          <a:p>
            <a:pPr lvl="3"/>
            <a:r>
              <a:rPr lang="en-US" noProof="0" dirty="0" smtClean="0"/>
              <a:t>  Fourth level</a:t>
            </a:r>
          </a:p>
          <a:p>
            <a:pPr lvl="4"/>
            <a:r>
              <a:rPr lang="en-US" noProof="0" dirty="0" smtClean="0"/>
              <a:t>  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9403" y="103818"/>
            <a:ext cx="465737" cy="3067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551E479-A147-49EA-9ABC-016169D4E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9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0"/>
      </a:spcBef>
      <a:spcAft>
        <a:spcPts val="0"/>
      </a:spcAft>
      <a:buSzPct val="90000"/>
      <a:buFont typeface="Courier New" pitchFamily="49" charset="0"/>
      <a:buChar char="o"/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285750" algn="l" rtl="0" eaLnBrk="0" fontAlgn="base" hangingPunct="0">
      <a:spcBef>
        <a:spcPts val="0"/>
      </a:spcBef>
      <a:spcAft>
        <a:spcPts val="0"/>
      </a:spcAft>
      <a:buSzPct val="90000"/>
      <a:buFont typeface="Courier New" pitchFamily="49" charset="0"/>
      <a:buChar char="o"/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461963" algn="l" rtl="0" eaLnBrk="0" fontAlgn="base" hangingPunct="0">
      <a:spcBef>
        <a:spcPts val="0"/>
      </a:spcBef>
      <a:spcAft>
        <a:spcPts val="0"/>
      </a:spcAft>
      <a:buSzPct val="90000"/>
      <a:buFont typeface="Courier New" pitchFamily="49" charset="0"/>
      <a:buChar char="o"/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687388" algn="l" rtl="0" eaLnBrk="0" fontAlgn="base" hangingPunct="0">
      <a:spcBef>
        <a:spcPts val="0"/>
      </a:spcBef>
      <a:spcAft>
        <a:spcPts val="0"/>
      </a:spcAft>
      <a:buSzPct val="90000"/>
      <a:buFont typeface="Courier New" pitchFamily="49" charset="0"/>
      <a:buChar char="o"/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914400" algn="l" rtl="0" eaLnBrk="0" fontAlgn="base" hangingPunct="0">
      <a:spcBef>
        <a:spcPts val="0"/>
      </a:spcBef>
      <a:spcAft>
        <a:spcPts val="0"/>
      </a:spcAft>
      <a:buSzPct val="90000"/>
      <a:buFont typeface="Courier New" pitchFamily="49" charset="0"/>
      <a:buChar char="o"/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719263" y="42863"/>
            <a:ext cx="35496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301837" y="2760607"/>
            <a:ext cx="6708563" cy="5991537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 This block of instruction provides an overview of the</a:t>
            </a:r>
            <a:r>
              <a:rPr lang="en-US" baseline="0" dirty="0" smtClean="0"/>
              <a:t> fundamentals and techniques for passive detection of </a:t>
            </a:r>
            <a:r>
              <a:rPr lang="en-US" baseline="0" dirty="0" err="1" smtClean="0"/>
              <a:t>SNM</a:t>
            </a:r>
            <a:r>
              <a:rPr lang="en-US" baseline="0" dirty="0" smtClean="0"/>
              <a:t> (and other radiological materials)</a:t>
            </a:r>
          </a:p>
          <a:p>
            <a:r>
              <a:rPr lang="en-US" dirty="0" smtClean="0"/>
              <a:t> Some of these slides were taken from a slide deck developed jointly by the Massachusetts Institute of Technology, The Pennsylvania State University, and Texas </a:t>
            </a:r>
            <a:r>
              <a:rPr lang="en-US" dirty="0" err="1" smtClean="0"/>
              <a:t>A&amp;M</a:t>
            </a:r>
            <a:r>
              <a:rPr lang="en-US" dirty="0" smtClean="0"/>
              <a:t> University with funding provided by the </a:t>
            </a:r>
            <a:r>
              <a:rPr lang="en-US" dirty="0" err="1" smtClean="0"/>
              <a:t>NNSA</a:t>
            </a:r>
            <a:r>
              <a:rPr lang="en-US" dirty="0" smtClean="0"/>
              <a:t> through the Global Threat Reduction Initiative.</a:t>
            </a:r>
            <a:r>
              <a:rPr lang="en-US" baseline="0" dirty="0" smtClean="0"/>
              <a:t>  </a:t>
            </a:r>
            <a:r>
              <a:rPr lang="en-US" dirty="0" smtClean="0"/>
              <a:t>The purpose of this collaboration was to provide academic institutions with increased nuclear security-related education and training for integration in their nuclear science and engineering related programs.</a:t>
            </a:r>
          </a:p>
          <a:p>
            <a:r>
              <a:rPr lang="en-US" dirty="0" smtClean="0"/>
              <a:t> There are two parts to the presentation, covered on two separate class days.  (There is a slide</a:t>
            </a:r>
            <a:r>
              <a:rPr lang="en-US" baseline="0" dirty="0" smtClean="0"/>
              <a:t> to divide them.)</a:t>
            </a:r>
            <a:endParaRPr 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893F8-63C6-4D02-8CAF-101D7A56B7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526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 Since the detector is “omnidirectional” it</a:t>
            </a:r>
            <a:r>
              <a:rPr lang="en-US" baseline="0" dirty="0" smtClean="0"/>
              <a:t> picks up background from 4 pi.</a:t>
            </a:r>
          </a:p>
          <a:p>
            <a:pPr eaLnBrk="1" hangingPunct="1"/>
            <a:r>
              <a:rPr lang="en-US" baseline="0" dirty="0" smtClean="0"/>
              <a:t> This is a more “insight” kind of example rather than a rigorous.</a:t>
            </a:r>
          </a:p>
          <a:p>
            <a:pPr eaLnBrk="1" hangingPunct="1"/>
            <a:r>
              <a:rPr lang="en-US" baseline="0" dirty="0" smtClean="0"/>
              <a:t> We know that the background can change so, for this particular scenario, we have a source emitting particles in all directions that is located near the background.</a:t>
            </a:r>
          </a:p>
          <a:p>
            <a:pPr eaLnBrk="1" hangingPunct="1"/>
            <a:r>
              <a:rPr lang="en-US" baseline="0" dirty="0" smtClean="0"/>
              <a:t> You would expect that, as you approach and enter the higher background region, the number of counts (not considering those from the source will increase).</a:t>
            </a:r>
          </a:p>
          <a:p>
            <a:pPr eaLnBrk="1" hangingPunct="1"/>
            <a:r>
              <a:rPr lang="en-US" baseline="0" dirty="0" smtClean="0"/>
              <a:t> This should be observed as a “hump” in your count rate.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741EEC-FCE0-4286-8042-0C67E3A32B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4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 And,</a:t>
            </a:r>
            <a:r>
              <a:rPr lang="en-US" baseline="0" dirty="0" smtClean="0"/>
              <a:t> as expected, we get the “hump” in the count rate.</a:t>
            </a:r>
            <a:endParaRPr lang="en-US" dirty="0" smtClean="0"/>
          </a:p>
          <a:p>
            <a:pPr eaLnBrk="1" hangingPunct="1"/>
            <a:r>
              <a:rPr lang="en-US" dirty="0" smtClean="0"/>
              <a:t> The peak (from the source) is present at 10 m, is slightly apparent above background at 15 m,</a:t>
            </a:r>
            <a:r>
              <a:rPr lang="en-US" baseline="0" dirty="0" smtClean="0"/>
              <a:t> and disappears by the time you are at 20 meters (detector to source distance).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741EEC-FCE0-4286-8042-0C67E3A32B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I should note that “imaging” does not always solve the problem.</a:t>
            </a:r>
          </a:p>
          <a:p>
            <a:r>
              <a:rPr lang="en-US" dirty="0" smtClean="0"/>
              <a:t> The concept of imaging is basically that you want to “create a picture” of</a:t>
            </a:r>
            <a:r>
              <a:rPr lang="en-US" baseline="0" dirty="0" smtClean="0"/>
              <a:t> the radiation field.</a:t>
            </a:r>
          </a:p>
          <a:p>
            <a:r>
              <a:rPr lang="en-US" baseline="0" dirty="0" smtClean="0"/>
              <a:t> For this, each detector represents a pixel.</a:t>
            </a:r>
          </a:p>
          <a:p>
            <a:r>
              <a:rPr lang="en-US" baseline="0" dirty="0" smtClean="0"/>
              <a:t> You can use “masking” which preferentially allows particles to pass through different directions into your detector.</a:t>
            </a:r>
          </a:p>
          <a:p>
            <a:r>
              <a:rPr lang="en-US" baseline="0" dirty="0" smtClean="0"/>
              <a:t> There are many ways to do this.</a:t>
            </a:r>
          </a:p>
          <a:p>
            <a:r>
              <a:rPr lang="en-US" baseline="0" dirty="0" smtClean="0"/>
              <a:t> For a small (point) source, you may be able to use a “mask” to pinpoint where the source is located.</a:t>
            </a:r>
          </a:p>
          <a:p>
            <a:r>
              <a:rPr lang="en-US" baseline="0" dirty="0" smtClean="0"/>
              <a:t> For a larger (distributed) source, you determine the region where the source is located.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327565">
              <a:spcBef>
                <a:spcPct val="30000"/>
              </a:spcBef>
              <a:spcAft>
                <a:spcPct val="0"/>
              </a:spcAft>
              <a:buSzTx/>
              <a:defRPr/>
            </a:pPr>
            <a:r>
              <a:rPr lang="en-US" dirty="0" smtClean="0"/>
              <a:t>Here is an example,</a:t>
            </a:r>
            <a:r>
              <a:rPr lang="en-US" baseline="0" dirty="0" smtClean="0"/>
              <a:t> using a “coded aperture.”</a:t>
            </a:r>
          </a:p>
          <a:p>
            <a:pPr marL="285750" indent="-285750" defTabSz="327565">
              <a:spcBef>
                <a:spcPct val="30000"/>
              </a:spcBef>
              <a:spcAft>
                <a:spcPct val="0"/>
              </a:spcAft>
              <a:buSzTx/>
              <a:defRPr/>
            </a:pPr>
            <a:r>
              <a:rPr lang="en-US" baseline="0" dirty="0" smtClean="0"/>
              <a:t>While this shows “light” we know that light, like photons, are just EM waves.</a:t>
            </a:r>
          </a:p>
          <a:p>
            <a:pPr marL="285750" marR="0" indent="-285750" algn="l" defTabSz="32756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sz="1800" b="1" dirty="0" smtClean="0">
                <a:latin typeface="Arial"/>
                <a:ea typeface="Osaka" pitchFamily="-128" charset="-128"/>
                <a:cs typeface="Arial"/>
              </a:rPr>
              <a:t>The</a:t>
            </a:r>
            <a:r>
              <a:rPr lang="en-US" sz="1800" b="1" baseline="0" dirty="0" smtClean="0">
                <a:latin typeface="Arial"/>
                <a:ea typeface="Osaka" pitchFamily="-128" charset="-128"/>
                <a:cs typeface="Arial"/>
              </a:rPr>
              <a:t> higher energy gammas are not attenuated as easily so the higher </a:t>
            </a:r>
            <a:r>
              <a:rPr lang="en-US" sz="1800" b="1" dirty="0" smtClean="0">
                <a:latin typeface="Arial"/>
                <a:ea typeface="Osaka" pitchFamily="-128" charset="-128"/>
                <a:cs typeface="Arial"/>
              </a:rPr>
              <a:t>transmission through mask</a:t>
            </a:r>
            <a:r>
              <a:rPr lang="en-US" sz="1800" b="1" baseline="0" dirty="0" smtClean="0">
                <a:latin typeface="+mn-lt"/>
                <a:ea typeface="+mn-ea"/>
                <a:cs typeface="+mn-cs"/>
              </a:rPr>
              <a:t> can make the method less effective.</a:t>
            </a:r>
            <a:endParaRPr lang="en-US" sz="1800" b="1" dirty="0" smtClean="0">
              <a:solidFill>
                <a:srgbClr val="24459C"/>
              </a:solidFill>
              <a:latin typeface="Arial"/>
              <a:ea typeface="Osaka" pitchFamily="-128" charset="-128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6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327565">
              <a:spcBef>
                <a:spcPct val="30000"/>
              </a:spcBef>
              <a:spcAft>
                <a:spcPct val="0"/>
              </a:spcAft>
              <a:buSzTx/>
              <a:defRPr/>
            </a:pPr>
            <a:r>
              <a:rPr lang="en-US" dirty="0" smtClean="0"/>
              <a:t>Shown here is a large </a:t>
            </a:r>
            <a:r>
              <a:rPr lang="en-US" dirty="0" err="1" smtClean="0"/>
              <a:t>NaI</a:t>
            </a:r>
            <a:r>
              <a:rPr lang="en-US" dirty="0" smtClean="0"/>
              <a:t>(Tl) array constructed by LLNL and MIT with 1 D coded aperture.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6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 Note the mask and </a:t>
            </a:r>
            <a:r>
              <a:rPr lang="en-US" dirty="0" err="1" smtClean="0"/>
              <a:t>antimask</a:t>
            </a:r>
            <a:r>
              <a:rPr lang="en-US" dirty="0" smtClean="0"/>
              <a:t> configuration here (the</a:t>
            </a:r>
            <a:r>
              <a:rPr lang="en-US" baseline="0" dirty="0" smtClean="0"/>
              <a:t> “holes” of one are the “barriers” of the other and vice versa.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 How in the world does this work?</a:t>
            </a:r>
          </a:p>
          <a:p>
            <a:pPr lvl="1"/>
            <a:r>
              <a:rPr lang="en-US" baseline="0" dirty="0" smtClean="0"/>
              <a:t> (1) Some of the background will pass through the mask and </a:t>
            </a:r>
            <a:r>
              <a:rPr lang="en-US" baseline="0" dirty="0" err="1" smtClean="0"/>
              <a:t>antimask</a:t>
            </a:r>
            <a:r>
              <a:rPr lang="en-US" baseline="0" dirty="0" smtClean="0"/>
              <a:t> but the amount is greatly reduced.</a:t>
            </a:r>
          </a:p>
          <a:p>
            <a:pPr lvl="1"/>
            <a:r>
              <a:rPr lang="en-US" baseline="0" dirty="0" smtClean="0"/>
              <a:t> (2) The point (or distributed source) is continually emitting gammas in 4pi so they are continually impinging on the mask-</a:t>
            </a:r>
            <a:r>
              <a:rPr lang="en-US" baseline="0" dirty="0" err="1" smtClean="0"/>
              <a:t>antimask</a:t>
            </a:r>
            <a:r>
              <a:rPr lang="en-US" baseline="0" dirty="0" smtClean="0"/>
              <a:t> configuration</a:t>
            </a:r>
          </a:p>
          <a:p>
            <a:pPr lvl="1"/>
            <a:r>
              <a:rPr lang="en-US" baseline="0" dirty="0" smtClean="0"/>
              <a:t> (3) At any point where the incident particle passes through both the mask and anti-mask, a pixel will register a count.</a:t>
            </a:r>
          </a:p>
          <a:p>
            <a:pPr lvl="1"/>
            <a:r>
              <a:rPr lang="en-US" baseline="0" dirty="0" smtClean="0"/>
              <a:t> (4) You can use the temporal information with the counts (and some algorithms) to determine where the particle came from and construct your image.</a:t>
            </a:r>
            <a:endParaRPr lang="en-US" dirty="0" smtClean="0"/>
          </a:p>
          <a:p>
            <a:r>
              <a:rPr lang="en-US" dirty="0" smtClean="0"/>
              <a:t> Credit:</a:t>
            </a:r>
            <a:r>
              <a:rPr lang="en-US" baseline="0" dirty="0" smtClean="0"/>
              <a:t> LLNL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46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(a)</a:t>
            </a:r>
            <a:r>
              <a:rPr lang="en-US" baseline="0" dirty="0" smtClean="0"/>
              <a:t> </a:t>
            </a:r>
            <a:r>
              <a:rPr lang="en-US" dirty="0" smtClean="0"/>
              <a:t>The gamma ray imaging spectrometer (GRIS) takes</a:t>
            </a:r>
            <a:r>
              <a:rPr lang="en-US" baseline="0" dirty="0" smtClean="0"/>
              <a:t> pictures of the high-energy gamma radiation given off by the nuclear materials</a:t>
            </a:r>
          </a:p>
          <a:p>
            <a:r>
              <a:rPr lang="en-US" baseline="0" dirty="0" smtClean="0"/>
              <a:t> The images are encoded on the detector by using a coded aperture mask that allows the user to recover the image through a computer algorithm.</a:t>
            </a:r>
          </a:p>
          <a:p>
            <a:r>
              <a:rPr lang="en-US" baseline="0" dirty="0" smtClean="0"/>
              <a:t> (b) One potential application of the GRIS is for nonintrusive treaty inspections.</a:t>
            </a:r>
          </a:p>
          <a:p>
            <a:r>
              <a:rPr lang="en-US" baseline="0" dirty="0" smtClean="0"/>
              <a:t> (c) The image of a multiple warhead missile taken with the GRIS clearly shows each of the warheads.</a:t>
            </a:r>
            <a:endParaRPr lang="en-US" dirty="0" smtClean="0"/>
          </a:p>
          <a:p>
            <a:r>
              <a:rPr lang="en-US" dirty="0" smtClean="0"/>
              <a:t> Credit:</a:t>
            </a:r>
            <a:r>
              <a:rPr lang="en-US" baseline="0" dirty="0" smtClean="0"/>
              <a:t> LLNL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72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NASA does the same sort of thing for looking at radiation coming from the sun (or the cosmos)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9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327565">
              <a:spcAft>
                <a:spcPct val="0"/>
              </a:spcAft>
              <a:buSzTx/>
              <a:defRPr/>
            </a:pPr>
            <a:r>
              <a:rPr lang="en-US" dirty="0" smtClean="0"/>
              <a:t>The two primary signatures of</a:t>
            </a:r>
            <a:r>
              <a:rPr lang="en-US" baseline="0" dirty="0" smtClean="0"/>
              <a:t> concern are photons and neutrons.</a:t>
            </a:r>
          </a:p>
          <a:p>
            <a:pPr marL="285750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To the left, you see a source, which emits photons and/or neutrons.</a:t>
            </a:r>
          </a:p>
          <a:p>
            <a:pPr marL="571500" lvl="1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If the emitted particle is a photon, it is (at least when produced, though not necessarily when detected) </a:t>
            </a:r>
            <a:r>
              <a:rPr lang="en-US" baseline="0" dirty="0" err="1" smtClean="0"/>
              <a:t>monoenergetic</a:t>
            </a:r>
            <a:r>
              <a:rPr lang="en-US" baseline="0" dirty="0" smtClean="0"/>
              <a:t> and characteristic of the differences in energy levels within the nucleus (gamma ray) or atomic levels (characteristic x-rays)</a:t>
            </a:r>
          </a:p>
          <a:p>
            <a:pPr marL="285750" lvl="0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The environment can have very little effect (e.g. almost no attenuation or down-scatter) or a significant effect (e.g. significant attenuation or scatter) on the particles.</a:t>
            </a:r>
          </a:p>
          <a:p>
            <a:pPr marL="285750" lvl="0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The characteristics of your detectors and its placement relative to the source and environmental variables determines “what you see”</a:t>
            </a:r>
          </a:p>
          <a:p>
            <a:pPr marL="571500" lvl="1" indent="-285750" defTabSz="327565">
              <a:spcAft>
                <a:spcPct val="0"/>
              </a:spcAft>
              <a:buSzTx/>
              <a:defRPr/>
            </a:pPr>
            <a:r>
              <a:rPr lang="en-US" dirty="0" smtClean="0"/>
              <a:t>The detector has its intrinsic efficiency, which determines what fraction of each particle can be detected</a:t>
            </a:r>
            <a:r>
              <a:rPr lang="en-US" baseline="0" dirty="0" smtClean="0"/>
              <a:t> at a given energy</a:t>
            </a:r>
          </a:p>
          <a:p>
            <a:pPr marL="571500" lvl="1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The geometric efficiency, related to both the detector size and distance, also impacts what fraction of the initial particles might be detected</a:t>
            </a:r>
          </a:p>
          <a:p>
            <a:pPr marL="571500" lvl="1" indent="-285750" defTabSz="327565">
              <a:spcAft>
                <a:spcPct val="0"/>
              </a:spcAft>
              <a:buSzTx/>
              <a:defRPr/>
            </a:pPr>
            <a:r>
              <a:rPr lang="en-US" baseline="0" dirty="0" smtClean="0"/>
              <a:t>The resolution of the detector (which is determined by the limiting step for information carriers) determines the ability to differentiate among particle energies.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327565">
              <a:spcAft>
                <a:spcPct val="0"/>
              </a:spcAft>
              <a:buSzTx/>
              <a:defRPr/>
            </a:pPr>
            <a:r>
              <a:rPr lang="en-US" dirty="0" smtClean="0"/>
              <a:t>In general, under the best circumstances the signal (from the source) will fall off at 1/r</a:t>
            </a:r>
            <a:r>
              <a:rPr lang="en-US" baseline="30000" dirty="0" smtClean="0"/>
              <a:t>2</a:t>
            </a:r>
            <a:r>
              <a:rPr lang="en-US" dirty="0" smtClean="0"/>
              <a:t> for any </a:t>
            </a:r>
            <a:r>
              <a:rPr lang="en-US" dirty="0" err="1" smtClean="0"/>
              <a:t>isotropically</a:t>
            </a:r>
            <a:r>
              <a:rPr lang="en-US" dirty="0" smtClean="0"/>
              <a:t> emitting source.</a:t>
            </a:r>
          </a:p>
          <a:p>
            <a:pPr marL="285750" marR="0" indent="-285750" algn="l" defTabSz="327565" rtl="0" eaLnBrk="0" fontAlgn="base" latinLnBrk="0" hangingPunct="0"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The inverse square</a:t>
            </a:r>
            <a:r>
              <a:rPr lang="en-US" baseline="0" dirty="0" smtClean="0"/>
              <a:t> effect is also compounded by absorption…actual sensitivity may be worse</a:t>
            </a:r>
            <a:endParaRPr lang="en-US" dirty="0" smtClean="0"/>
          </a:p>
          <a:p>
            <a:pPr marL="285750" indent="-285750" defTabSz="327565">
              <a:spcAft>
                <a:spcPct val="0"/>
              </a:spcAft>
              <a:buSzTx/>
              <a:defRPr/>
            </a:pPr>
            <a:r>
              <a:rPr lang="en-US" dirty="0" smtClean="0"/>
              <a:t>The background, however, does not generally</a:t>
            </a:r>
            <a:r>
              <a:rPr lang="en-US" baseline="0" dirty="0" smtClean="0"/>
              <a:t> fall off at 1/r</a:t>
            </a:r>
            <a:r>
              <a:rPr lang="en-US" baseline="30000" dirty="0" smtClean="0"/>
              <a:t>2</a:t>
            </a:r>
            <a:r>
              <a:rPr lang="en-US" baseline="0" dirty="0" smtClean="0"/>
              <a:t> since it is “spread” throughout the area.</a:t>
            </a:r>
          </a:p>
          <a:p>
            <a:pPr marL="285750" indent="-285750" defTabSz="327565">
              <a:spcAft>
                <a:spcPct val="0"/>
              </a:spcAft>
              <a:buSzTx/>
              <a:defRPr/>
            </a:pPr>
            <a:r>
              <a:rPr lang="en-US" b="1" baseline="0" dirty="0" smtClean="0"/>
              <a:t>Do you understand (and can you explain) why the four cases for detection are arranged in the specific 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79BB3-5C70-1146-A5E8-3E7A1A6FFF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7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830B-6EFF-4545-B627-BBED147EBFC5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 This is a simple example of shielding putting material in center of a 2 m diameter</a:t>
            </a:r>
            <a:r>
              <a:rPr lang="en-US" baseline="0" dirty="0" smtClean="0"/>
              <a:t> tank of water, similar to tanker trucks.</a:t>
            </a:r>
            <a:endParaRPr lang="en-US" dirty="0" smtClean="0"/>
          </a:p>
          <a:p>
            <a:r>
              <a:rPr lang="en-US" dirty="0" smtClean="0"/>
              <a:t> In the Signatures</a:t>
            </a:r>
            <a:r>
              <a:rPr lang="en-US" baseline="0" dirty="0" smtClean="0"/>
              <a:t> of Special Nuclear Materials block, we looked at the difficulty in detecting neutrons (it’s reproduced in the hidden slide that follows)</a:t>
            </a:r>
          </a:p>
          <a:p>
            <a:r>
              <a:rPr lang="en-US" baseline="0" dirty="0" smtClean="0"/>
              <a:t> Now we consider looking at the gammas.</a:t>
            </a:r>
          </a:p>
          <a:p>
            <a:r>
              <a:rPr lang="en-US" baseline="0" dirty="0" smtClean="0"/>
              <a:t> The signal is about equal to the cosmic-ray muon rate, which we know varies with time (and other factors)</a:t>
            </a:r>
          </a:p>
        </p:txBody>
      </p:sp>
    </p:spTree>
    <p:extLst>
      <p:ext uri="{BB962C8B-B14F-4D97-AF65-F5344CB8AC3E}">
        <p14:creationId xmlns:p14="http://schemas.microsoft.com/office/powerpoint/2010/main" val="9463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830B-6EFF-4545-B627-BBED147EBFC5}" type="slidenum">
              <a:rPr lang="en-US"/>
              <a:pPr/>
              <a:t>4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Weapon grade definition from Nuclear Threat Initiative (</a:t>
            </a:r>
            <a:r>
              <a:rPr lang="en-US" dirty="0" smtClean="0"/>
              <a:t>NTI.org).</a:t>
            </a:r>
            <a:r>
              <a:rPr lang="en-US" baseline="0" dirty="0" smtClean="0"/>
              <a:t> </a:t>
            </a:r>
            <a:r>
              <a:rPr lang="en-US" dirty="0" smtClean="0"/>
              <a:t>0.01</a:t>
            </a:r>
            <a:r>
              <a:rPr lang="en-US" dirty="0"/>
              <a:t>% </a:t>
            </a:r>
            <a:r>
              <a:rPr lang="en-US" dirty="0" smtClean="0"/>
              <a:t>238</a:t>
            </a:r>
            <a:r>
              <a:rPr lang="en-US" baseline="0" dirty="0" smtClean="0"/>
              <a:t>, </a:t>
            </a:r>
            <a:r>
              <a:rPr lang="en-US" dirty="0" smtClean="0"/>
              <a:t>93.8</a:t>
            </a:r>
            <a:r>
              <a:rPr lang="en-US" dirty="0"/>
              <a:t>% </a:t>
            </a:r>
            <a:r>
              <a:rPr lang="en-US" dirty="0" smtClean="0"/>
              <a:t>239,</a:t>
            </a:r>
            <a:r>
              <a:rPr lang="en-US" baseline="0" dirty="0" smtClean="0"/>
              <a:t> </a:t>
            </a:r>
            <a:r>
              <a:rPr lang="en-US" dirty="0" smtClean="0"/>
              <a:t>5.8</a:t>
            </a:r>
            <a:r>
              <a:rPr lang="en-US" dirty="0"/>
              <a:t>% </a:t>
            </a:r>
            <a:r>
              <a:rPr lang="en-US" dirty="0" smtClean="0"/>
              <a:t>240,</a:t>
            </a:r>
            <a:r>
              <a:rPr lang="en-US" baseline="0" dirty="0" smtClean="0"/>
              <a:t> </a:t>
            </a:r>
            <a:r>
              <a:rPr lang="en-US" dirty="0" smtClean="0"/>
              <a:t>0.13%241,</a:t>
            </a:r>
            <a:r>
              <a:rPr lang="en-US" baseline="0" dirty="0" smtClean="0"/>
              <a:t> </a:t>
            </a:r>
            <a:r>
              <a:rPr lang="en-US" dirty="0" smtClean="0"/>
              <a:t>0.02%242,</a:t>
            </a:r>
            <a:r>
              <a:rPr lang="en-US" baseline="0" dirty="0" smtClean="0"/>
              <a:t> </a:t>
            </a:r>
            <a:r>
              <a:rPr lang="en-US" dirty="0" smtClean="0"/>
              <a:t>0.22</a:t>
            </a:r>
            <a:r>
              <a:rPr lang="en-US" dirty="0"/>
              <a:t>% </a:t>
            </a:r>
            <a:r>
              <a:rPr lang="en-US" dirty="0" smtClean="0"/>
              <a:t>Am-241.</a:t>
            </a:r>
            <a:r>
              <a:rPr lang="en-US" baseline="0" dirty="0" smtClean="0"/>
              <a:t>  Calculation by Lindstrom at NIST </a:t>
            </a:r>
            <a:r>
              <a:rPr lang="en-US" dirty="0" smtClean="0"/>
              <a:t>using </a:t>
            </a:r>
            <a:r>
              <a:rPr lang="en-US" dirty="0"/>
              <a:t>2-group calculation from </a:t>
            </a:r>
            <a:r>
              <a:rPr lang="en-US" dirty="0">
                <a:latin typeface="Helvetica" pitchFamily="-96" charset="0"/>
              </a:rPr>
              <a:t>J. R. </a:t>
            </a:r>
            <a:r>
              <a:rPr lang="en-US" dirty="0" err="1">
                <a:latin typeface="Helvetica" pitchFamily="-96" charset="0"/>
              </a:rPr>
              <a:t>Lamarsh</a:t>
            </a:r>
            <a:r>
              <a:rPr lang="en-US" dirty="0">
                <a:latin typeface="Helvetica" pitchFamily="-96" charset="0"/>
              </a:rPr>
              <a:t>,</a:t>
            </a:r>
            <a:r>
              <a:rPr lang="en-US" i="1" dirty="0"/>
              <a:t> Introduction to Nuclear Engineering, 2nd ed.</a:t>
            </a:r>
            <a:r>
              <a:rPr lang="en-US" dirty="0">
                <a:latin typeface="Helvetica" pitchFamily="-96" charset="0"/>
              </a:rPr>
              <a:t>, Addison-Wesley, Reading, MA, 1983</a:t>
            </a:r>
            <a:r>
              <a:rPr lang="en-US" dirty="0" smtClean="0">
                <a:latin typeface="Helvetica" pitchFamily="-96" charset="0"/>
              </a:rPr>
              <a:t>.</a:t>
            </a:r>
          </a:p>
          <a:p>
            <a:r>
              <a:rPr lang="en-US" dirty="0" smtClean="0">
                <a:latin typeface="Helvetica" pitchFamily="-96" charset="0"/>
              </a:rPr>
              <a:t>Note that cosmic ray induced neutrons are especially present with </a:t>
            </a:r>
            <a:r>
              <a:rPr lang="en-US" dirty="0" err="1" smtClean="0">
                <a:latin typeface="Helvetica" pitchFamily="-96" charset="0"/>
              </a:rPr>
              <a:t>eg</a:t>
            </a:r>
            <a:r>
              <a:rPr lang="en-US" dirty="0" smtClean="0">
                <a:latin typeface="Helvetica" pitchFamily="-96" charset="0"/>
              </a:rPr>
              <a:t> large steel</a:t>
            </a:r>
            <a:r>
              <a:rPr lang="en-US" baseline="0" dirty="0" smtClean="0">
                <a:latin typeface="Helvetica" pitchFamily="-96" charset="0"/>
              </a:rPr>
              <a:t> structures (the “Ship Effect”)</a:t>
            </a:r>
            <a:endParaRPr lang="en-US" dirty="0">
              <a:latin typeface="Helvetica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6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830B-6EFF-4545-B627-BBED147EBFC5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 smtClean="0"/>
              <a:t>This shows a high resolution gamma spectrum</a:t>
            </a:r>
            <a:r>
              <a:rPr lang="en-US" baseline="0" dirty="0" smtClean="0"/>
              <a:t> of a large (~10kg) piece of HEU behind various amounts of shielding.</a:t>
            </a:r>
          </a:p>
          <a:p>
            <a:r>
              <a:rPr lang="en-US" baseline="0" dirty="0" smtClean="0"/>
              <a:t> Note that 5 cm of W essentially reduces the signal to background levels [</a:t>
            </a:r>
            <a:r>
              <a:rPr lang="en-US" baseline="0" dirty="0" err="1" smtClean="0"/>
              <a:t>Chichester</a:t>
            </a:r>
            <a:r>
              <a:rPr lang="en-US" baseline="0" dirty="0" smtClean="0"/>
              <a:t> et al 2011 IEEE NSS-MIC conference record]</a:t>
            </a:r>
          </a:p>
          <a:p>
            <a:r>
              <a:rPr lang="en-US" baseline="0" dirty="0" smtClean="0"/>
              <a:t> Of course, if you want to detect the </a:t>
            </a:r>
            <a:r>
              <a:rPr lang="en-US" baseline="0" dirty="0" err="1" smtClean="0"/>
              <a:t>HEU</a:t>
            </a:r>
            <a:r>
              <a:rPr lang="en-US" baseline="0" dirty="0" smtClean="0"/>
              <a:t> gamma signature, you need (depending on your confidence level) significantly more (possibly a standard deviation or more) than the background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8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What determines the resolution of your detector?</a:t>
            </a:r>
          </a:p>
          <a:p>
            <a:pPr lvl="1"/>
            <a:r>
              <a:rPr lang="en-US" dirty="0" smtClean="0"/>
              <a:t> The step with the minimum number of information</a:t>
            </a:r>
            <a:r>
              <a:rPr lang="en-US" baseline="0" dirty="0" smtClean="0"/>
              <a:t> carriers.</a:t>
            </a:r>
            <a:r>
              <a:rPr lang="en-US" dirty="0" smtClean="0"/>
              <a:t> </a:t>
            </a:r>
          </a:p>
          <a:p>
            <a:r>
              <a:rPr lang="en-US" baseline="0" dirty="0" smtClean="0"/>
              <a:t> </a:t>
            </a:r>
            <a:r>
              <a:rPr lang="en-US" b="1" baseline="0" dirty="0" smtClean="0"/>
              <a:t>Are there conditions where there is no background?</a:t>
            </a:r>
          </a:p>
          <a:p>
            <a:pPr lvl="1"/>
            <a:r>
              <a:rPr lang="en-US" b="0" baseline="0" dirty="0" smtClean="0"/>
              <a:t> If you are looking only at passive detection, no.</a:t>
            </a:r>
          </a:p>
          <a:p>
            <a:pPr lvl="1"/>
            <a:r>
              <a:rPr lang="en-US" b="0" baseline="0" dirty="0" smtClean="0"/>
              <a:t> If you are looking at active detection, it may be possible to produce a signal that is not normally found in nature (but this seems to be quite difficult).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741EEC-FCE0-4286-8042-0C67E3A32B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3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 You may find yourself answering the question, </a:t>
            </a:r>
            <a:r>
              <a:rPr lang="en-US" b="1" dirty="0" smtClean="0"/>
              <a:t>“which detector should we use?”</a:t>
            </a:r>
          </a:p>
          <a:p>
            <a:pPr lvl="1" eaLnBrk="1" hangingPunct="1"/>
            <a:r>
              <a:rPr lang="en-US" dirty="0" smtClean="0"/>
              <a:t> The answer depends.</a:t>
            </a:r>
          </a:p>
          <a:p>
            <a:pPr lvl="1" eaLnBrk="1" hangingPunct="1"/>
            <a:r>
              <a:rPr lang="en-US" dirty="0" smtClean="0"/>
              <a:t> If you have a constant and known background a bigger detector</a:t>
            </a:r>
            <a:r>
              <a:rPr lang="en-US" baseline="0" dirty="0" smtClean="0"/>
              <a:t> is better.</a:t>
            </a:r>
          </a:p>
          <a:p>
            <a:pPr lvl="1" eaLnBrk="1" hangingPunct="1"/>
            <a:r>
              <a:rPr lang="en-US" baseline="0" dirty="0" smtClean="0"/>
              <a:t> </a:t>
            </a:r>
            <a:r>
              <a:rPr lang="en-US" b="1" baseline="0" dirty="0" smtClean="0"/>
              <a:t>For a “moving” detector, the background is certainly not constant and not known.</a:t>
            </a:r>
          </a:p>
          <a:p>
            <a:pPr lvl="1" eaLnBrk="1" hangingPunct="1"/>
            <a:r>
              <a:rPr lang="en-US" b="1" baseline="0" dirty="0" smtClean="0"/>
              <a:t> For a “stationary” detector, you have a much better characterization of the “constant and known background.” Of course, “constant and known background” is a pretty big assumption.</a:t>
            </a:r>
            <a:endParaRPr lang="en-US" b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741EEC-FCE0-4286-8042-0C67E3A32B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67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 For an unknown</a:t>
            </a:r>
            <a:r>
              <a:rPr lang="en-US" baseline="0" dirty="0" smtClean="0"/>
              <a:t> background, the “bigger is better” answer to the detector question is not true.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741EEC-FCE0-4286-8042-0C67E3A32B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4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97522-3AA0-45D6-BCFB-857F3BFF21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ADCCB-7F75-481D-B0BC-5F872DFA2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2177-B08F-464D-84FE-297AD05C0A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33C25E-CF4D-43E1-A3B1-84ABC39517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049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7455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8521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8521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8521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683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afsym"/>
          <p:cNvPicPr>
            <a:picLocks noChangeAspect="1" noChangeArrowheads="1"/>
          </p:cNvPicPr>
          <p:nvPr userDrawn="1"/>
        </p:nvPicPr>
        <p:blipFill>
          <a:blip r:embed="rId2" cstate="print"/>
          <a:srcRect l="12151" r="8411" b="30769"/>
          <a:stretch>
            <a:fillRect/>
          </a:stretch>
        </p:blipFill>
        <p:spPr bwMode="auto">
          <a:xfrm>
            <a:off x="0" y="76200"/>
            <a:ext cx="9906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rgbClr val="3333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7772400" y="181752"/>
            <a:ext cx="1295400" cy="6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auto">
          <a:xfrm flipV="1">
            <a:off x="0" y="1049338"/>
            <a:ext cx="8607425" cy="92075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19665" y="0"/>
            <a:ext cx="6629400" cy="914400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5584" y="1219200"/>
            <a:ext cx="8609816" cy="5181600"/>
          </a:xfrm>
        </p:spPr>
        <p:txBody>
          <a:bodyPr/>
          <a:lstStyle>
            <a:lvl1pPr>
              <a:lnSpc>
                <a:spcPts val="2600"/>
              </a:lnSpc>
              <a:defRPr sz="2400">
                <a:latin typeface="+mj-lt"/>
              </a:defRPr>
            </a:lvl1pPr>
            <a:lvl2pPr>
              <a:lnSpc>
                <a:spcPts val="2200"/>
              </a:lnSpc>
              <a:defRPr sz="2000">
                <a:latin typeface="+mj-lt"/>
              </a:defRPr>
            </a:lvl2pPr>
            <a:lvl3pPr>
              <a:lnSpc>
                <a:spcPts val="2000"/>
              </a:lnSpc>
              <a:defRPr sz="1800">
                <a:latin typeface="+mj-lt"/>
              </a:defRPr>
            </a:lvl3pPr>
            <a:lvl4pPr>
              <a:lnSpc>
                <a:spcPts val="2000"/>
              </a:lnSpc>
              <a:defRPr sz="1800">
                <a:latin typeface="+mj-lt"/>
              </a:defRPr>
            </a:lvl4pPr>
            <a:lvl5pPr>
              <a:lnSpc>
                <a:spcPts val="2000"/>
              </a:lnSpc>
              <a:defRPr sz="18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153400" y="6477000"/>
            <a:ext cx="685800" cy="254000"/>
          </a:xfrm>
        </p:spPr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6F04BF1-2421-4B87-9D3B-4CE200B1E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C122-DBC5-4662-ADE7-E90384C8C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F329F-550A-4B39-8043-2B07BA309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3E9A3-087D-4C2B-ACAE-57EC6D05CD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A24EC-F413-4E74-BBC7-4B8A157DA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1DCAC-A04D-4864-B838-9DF2A3DB39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B6E9F-112B-4B93-866C-04963C49C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89B09-BDDB-4731-9CE6-FB7290662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F5574F4-43EA-4AB7-8006-0862DA29D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648200" y="1726551"/>
            <a:ext cx="4191000" cy="29772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83338" tIns="41669" rIns="83338" bIns="41669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ysClr val="windowText" lastClr="000000"/>
                </a:solidFill>
                <a:cs typeface="+mn-cs"/>
              </a:rPr>
              <a:t/>
            </a:r>
            <a:br>
              <a:rPr lang="en-US" sz="2400" kern="0" dirty="0">
                <a:solidFill>
                  <a:sysClr val="windowText" lastClr="000000"/>
                </a:solidFill>
                <a:cs typeface="+mn-cs"/>
              </a:rPr>
            </a:br>
            <a:r>
              <a:rPr lang="en-US" sz="3600" b="1" kern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+mn-cs"/>
              </a:rPr>
              <a:t>Passive Detection of SNM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3600" b="1" kern="0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+mn-cs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+mn-cs"/>
              </a:rPr>
              <a:t>Lt Col Fee</a:t>
            </a:r>
            <a:endParaRPr lang="en-US" sz="3200" b="1" kern="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+mn-cs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09600" y="330200"/>
            <a:ext cx="81534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303" tIns="50151" rIns="100303" bIns="50151">
            <a:spAutoFit/>
          </a:bodyPr>
          <a:lstStyle/>
          <a:p>
            <a:pPr defTabSz="10033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rPr>
              <a:t>Air Force Institute of Technology</a:t>
            </a:r>
            <a:endParaRPr lang="en-US" sz="4400" b="1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 cstate="print"/>
          <a:srcRect l="1755" r="-2144" b="-21831"/>
          <a:stretch>
            <a:fillRect/>
          </a:stretch>
        </p:blipFill>
        <p:spPr bwMode="auto">
          <a:xfrm>
            <a:off x="331788" y="2138363"/>
            <a:ext cx="4319587" cy="3627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3077" name="Picture 6" descr="shiel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6750" y="2051050"/>
            <a:ext cx="1031875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00" y="6183313"/>
            <a:ext cx="90043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514350" y="5715000"/>
            <a:ext cx="8099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ctr" eaLnBrk="0" hangingPunct="0"/>
            <a:r>
              <a:rPr lang="en-US" sz="2000" b="1" i="1">
                <a:latin typeface="Calibri" pitchFamily="34" charset="0"/>
              </a:rPr>
              <a:t>E d u c a t i n g   t h e   W o r l d ’s   B e s t  M i l i t a r y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68300" y="1054100"/>
            <a:ext cx="8153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303" tIns="50151" rIns="100303" bIns="50151">
            <a:spAutoFit/>
          </a:bodyPr>
          <a:lstStyle/>
          <a:p>
            <a:pPr algn="ctr" defTabSz="10033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rPr>
              <a:t>NENG 791 – Proliferation of Weapons of Mass Destruction</a:t>
            </a: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Omnidirectional detectors have a problem (1)</a:t>
            </a:r>
            <a:endParaRPr lang="en-US" dirty="0"/>
          </a:p>
        </p:txBody>
      </p:sp>
      <p:graphicFrame>
        <p:nvGraphicFramePr>
          <p:cNvPr id="8" name="Object 3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208402"/>
              </p:ext>
            </p:extLst>
          </p:nvPr>
        </p:nvGraphicFramePr>
        <p:xfrm>
          <a:off x="3200400" y="2408237"/>
          <a:ext cx="577343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4" imgW="2733480" imgH="411120" progId="Equation.3">
                  <p:embed/>
                </p:oleObj>
              </mc:Choice>
              <mc:Fallback>
                <p:oleObj name="Equation" r:id="rId4" imgW="2733480" imgH="411120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408237"/>
                        <a:ext cx="5773433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8223-08A8-4758-B2E2-971F1BBEB9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137160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>
                <a:latin typeface="Arial"/>
                <a:cs typeface="Arial"/>
              </a:rPr>
              <a:t>Simple physics allows us to calculate the counts </a:t>
            </a:r>
            <a:r>
              <a:rPr lang="en-US" sz="1800" b="1" dirty="0" err="1">
                <a:latin typeface="Arial"/>
                <a:cs typeface="Arial"/>
              </a:rPr>
              <a:t>vs</a:t>
            </a:r>
            <a:r>
              <a:rPr lang="en-US" sz="1800" b="1" dirty="0">
                <a:latin typeface="Arial"/>
                <a:cs typeface="Arial"/>
              </a:rPr>
              <a:t> time seen by an </a:t>
            </a:r>
            <a:r>
              <a:rPr lang="en-US" sz="1800" b="1" dirty="0" smtClean="0">
                <a:latin typeface="Arial"/>
                <a:cs typeface="Arial"/>
              </a:rPr>
              <a:t>omnidirectional </a:t>
            </a:r>
            <a:r>
              <a:rPr lang="en-US" sz="1800" b="1" dirty="0">
                <a:latin typeface="Arial"/>
                <a:cs typeface="Arial"/>
              </a:rPr>
              <a:t>detector as one tracks past a source of known strength and distance.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5257800" y="3962400"/>
            <a:ext cx="3276600" cy="92343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1539" tIns="45773" rIns="91539" bIns="45773">
            <a:spAutoFit/>
          </a:bodyPr>
          <a:lstStyle/>
          <a:p>
            <a:pPr defTabSz="915988" eaLnBrk="0" hangingPunct="0">
              <a:spcBef>
                <a:spcPct val="0"/>
              </a:spcBef>
              <a:buFontTx/>
              <a:buNone/>
            </a:pPr>
            <a:r>
              <a:rPr lang="en-US" sz="1800" b="1" dirty="0">
                <a:latin typeface="Arial"/>
                <a:cs typeface="Arial"/>
              </a:rPr>
              <a:t>To acknowledge the real </a:t>
            </a:r>
            <a:r>
              <a:rPr lang="en-US" sz="1800" b="1" dirty="0" smtClean="0">
                <a:latin typeface="Arial"/>
                <a:cs typeface="Arial"/>
              </a:rPr>
              <a:t>world: include a </a:t>
            </a:r>
            <a:r>
              <a:rPr lang="en-US" sz="1800" b="1" dirty="0">
                <a:latin typeface="Arial"/>
                <a:cs typeface="Arial"/>
              </a:rPr>
              <a:t>region that doubles the background</a:t>
            </a:r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3432217" y="3906837"/>
            <a:ext cx="1084220" cy="1834928"/>
          </a:xfrm>
          <a:custGeom>
            <a:avLst/>
            <a:gdLst>
              <a:gd name="T0" fmla="*/ 240 w 912"/>
              <a:gd name="T1" fmla="*/ 144 h 1440"/>
              <a:gd name="T2" fmla="*/ 0 w 912"/>
              <a:gd name="T3" fmla="*/ 432 h 1440"/>
              <a:gd name="T4" fmla="*/ 192 w 912"/>
              <a:gd name="T5" fmla="*/ 624 h 1440"/>
              <a:gd name="T6" fmla="*/ 96 w 912"/>
              <a:gd name="T7" fmla="*/ 912 h 1440"/>
              <a:gd name="T8" fmla="*/ 96 w 912"/>
              <a:gd name="T9" fmla="*/ 1056 h 1440"/>
              <a:gd name="T10" fmla="*/ 288 w 912"/>
              <a:gd name="T11" fmla="*/ 1248 h 1440"/>
              <a:gd name="T12" fmla="*/ 480 w 912"/>
              <a:gd name="T13" fmla="*/ 1440 h 1440"/>
              <a:gd name="T14" fmla="*/ 768 w 912"/>
              <a:gd name="T15" fmla="*/ 1392 h 1440"/>
              <a:gd name="T16" fmla="*/ 672 w 912"/>
              <a:gd name="T17" fmla="*/ 1056 h 1440"/>
              <a:gd name="T18" fmla="*/ 768 w 912"/>
              <a:gd name="T19" fmla="*/ 960 h 1440"/>
              <a:gd name="T20" fmla="*/ 912 w 912"/>
              <a:gd name="T21" fmla="*/ 768 h 1440"/>
              <a:gd name="T22" fmla="*/ 912 w 912"/>
              <a:gd name="T23" fmla="*/ 672 h 1440"/>
              <a:gd name="T24" fmla="*/ 576 w 912"/>
              <a:gd name="T25" fmla="*/ 432 h 1440"/>
              <a:gd name="T26" fmla="*/ 672 w 912"/>
              <a:gd name="T27" fmla="*/ 288 h 1440"/>
              <a:gd name="T28" fmla="*/ 720 w 912"/>
              <a:gd name="T29" fmla="*/ 48 h 1440"/>
              <a:gd name="T30" fmla="*/ 480 w 912"/>
              <a:gd name="T31" fmla="*/ 0 h 1440"/>
              <a:gd name="T32" fmla="*/ 144 w 912"/>
              <a:gd name="T33" fmla="*/ 0 h 1440"/>
              <a:gd name="T34" fmla="*/ 96 w 912"/>
              <a:gd name="T35" fmla="*/ 144 h 1440"/>
              <a:gd name="T36" fmla="*/ 240 w 912"/>
              <a:gd name="T37" fmla="*/ 192 h 14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12"/>
              <a:gd name="T58" fmla="*/ 0 h 1440"/>
              <a:gd name="T59" fmla="*/ 912 w 912"/>
              <a:gd name="T60" fmla="*/ 1440 h 144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12" h="1440">
                <a:moveTo>
                  <a:pt x="240" y="144"/>
                </a:moveTo>
                <a:lnTo>
                  <a:pt x="0" y="432"/>
                </a:lnTo>
                <a:lnTo>
                  <a:pt x="192" y="624"/>
                </a:lnTo>
                <a:lnTo>
                  <a:pt x="96" y="912"/>
                </a:lnTo>
                <a:lnTo>
                  <a:pt x="96" y="1056"/>
                </a:lnTo>
                <a:lnTo>
                  <a:pt x="288" y="1248"/>
                </a:lnTo>
                <a:lnTo>
                  <a:pt x="480" y="1440"/>
                </a:lnTo>
                <a:lnTo>
                  <a:pt x="768" y="1392"/>
                </a:lnTo>
                <a:lnTo>
                  <a:pt x="672" y="1056"/>
                </a:lnTo>
                <a:lnTo>
                  <a:pt x="768" y="960"/>
                </a:lnTo>
                <a:lnTo>
                  <a:pt x="912" y="768"/>
                </a:lnTo>
                <a:lnTo>
                  <a:pt x="912" y="672"/>
                </a:lnTo>
                <a:lnTo>
                  <a:pt x="576" y="432"/>
                </a:lnTo>
                <a:lnTo>
                  <a:pt x="672" y="288"/>
                </a:lnTo>
                <a:lnTo>
                  <a:pt x="720" y="48"/>
                </a:lnTo>
                <a:lnTo>
                  <a:pt x="480" y="0"/>
                </a:lnTo>
                <a:lnTo>
                  <a:pt x="144" y="0"/>
                </a:lnTo>
                <a:lnTo>
                  <a:pt x="96" y="144"/>
                </a:lnTo>
                <a:lnTo>
                  <a:pt x="240" y="192"/>
                </a:lnTo>
              </a:path>
            </a:pathLst>
          </a:custGeom>
          <a:solidFill>
            <a:srgbClr val="FFFFCC">
              <a:alpha val="50195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 flipV="1">
            <a:off x="1885950" y="3589337"/>
            <a:ext cx="1603375" cy="160813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3330575" y="3505200"/>
            <a:ext cx="184150" cy="168275"/>
          </a:xfrm>
          <a:prstGeom prst="ellipse">
            <a:avLst/>
          </a:prstGeom>
          <a:solidFill>
            <a:srgbClr val="0671E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 flipV="1">
            <a:off x="3421062" y="3673475"/>
            <a:ext cx="1588" cy="152400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 flipH="1">
            <a:off x="1684337" y="5197475"/>
            <a:ext cx="3192463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2570162" y="5237162"/>
            <a:ext cx="88900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3233737" y="4389437"/>
            <a:ext cx="9842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2554287" y="4191000"/>
            <a:ext cx="79375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1785937" y="5281612"/>
            <a:ext cx="246063" cy="95250"/>
          </a:xfrm>
          <a:prstGeom prst="rect">
            <a:avLst/>
          </a:prstGeom>
          <a:solidFill>
            <a:srgbClr val="8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1493369" y="5337175"/>
            <a:ext cx="1923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endParaRPr lang="en-US" sz="1800" b="1" dirty="0">
              <a:latin typeface="Arial"/>
              <a:cs typeface="Arial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1660319" y="5448479"/>
            <a:ext cx="49926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5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Omnidirectional detectors have a problem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8223-08A8-4758-B2E2-971F1BBEB9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4" name="Picture 34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5722" t="18791" r="10490"/>
          <a:stretch>
            <a:fillRect/>
          </a:stretch>
        </p:blipFill>
        <p:spPr bwMode="auto">
          <a:xfrm>
            <a:off x="5929002" y="2195201"/>
            <a:ext cx="2502862" cy="218060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</p:pic>
      <p:pic>
        <p:nvPicPr>
          <p:cNvPr id="18" name="Picture 23"/>
          <p:cNvPicPr preferRelativeResize="0">
            <a:picLocks noChangeAspect="1" noChangeArrowheads="1"/>
          </p:cNvPicPr>
          <p:nvPr/>
        </p:nvPicPr>
        <p:blipFill>
          <a:blip r:embed="rId4" cstate="print"/>
          <a:srcRect l="5722" t="17162" r="5960" b="12221"/>
          <a:stretch>
            <a:fillRect/>
          </a:stretch>
        </p:blipFill>
        <p:spPr bwMode="auto">
          <a:xfrm>
            <a:off x="398688" y="2216356"/>
            <a:ext cx="2607602" cy="186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6"/>
          <p:cNvPicPr preferRelativeResize="0">
            <a:picLocks noChangeAspect="1" noChangeArrowheads="1"/>
          </p:cNvPicPr>
          <p:nvPr/>
        </p:nvPicPr>
        <p:blipFill>
          <a:blip r:embed="rId5" cstate="print"/>
          <a:srcRect l="10013" t="17270" r="11920" b="12221"/>
          <a:stretch>
            <a:fillRect/>
          </a:stretch>
        </p:blipFill>
        <p:spPr bwMode="auto">
          <a:xfrm>
            <a:off x="3077840" y="2202046"/>
            <a:ext cx="2310272" cy="186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1143000" y="4648200"/>
            <a:ext cx="6858000" cy="7620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1285" tIns="45642" rIns="91285" bIns="45642" anchor="ctr"/>
          <a:lstStyle/>
          <a:p>
            <a:pPr algn="ctr" defTabSz="912813" eaLnBrk="0" hangingPunct="0">
              <a:spcBef>
                <a:spcPct val="0"/>
              </a:spcBef>
              <a:buFontTx/>
              <a:buNone/>
            </a:pPr>
            <a:r>
              <a:rPr lang="en-US" sz="1800" b="1" dirty="0">
                <a:latin typeface="Arial"/>
                <a:cs typeface="Arial"/>
              </a:rPr>
              <a:t>Even for </a:t>
            </a:r>
            <a:r>
              <a:rPr lang="en-US" sz="1800" b="1" dirty="0">
                <a:solidFill>
                  <a:srgbClr val="FF3300"/>
                </a:solidFill>
                <a:latin typeface="Arial"/>
                <a:cs typeface="Arial"/>
              </a:rPr>
              <a:t>10,000 cm</a:t>
            </a:r>
            <a:r>
              <a:rPr lang="en-US" sz="1800" b="1" baseline="30000" dirty="0">
                <a:solidFill>
                  <a:srgbClr val="FF3300"/>
                </a:solidFill>
                <a:latin typeface="Arial"/>
                <a:cs typeface="Arial"/>
              </a:rPr>
              <a:t>2 </a:t>
            </a:r>
            <a:r>
              <a:rPr lang="en-US" sz="1800" b="1" dirty="0">
                <a:latin typeface="Arial"/>
                <a:cs typeface="Arial"/>
              </a:rPr>
              <a:t>area detector</a:t>
            </a:r>
            <a:r>
              <a:rPr lang="en-US" sz="1800" b="1" dirty="0" smtClean="0">
                <a:latin typeface="Arial"/>
                <a:cs typeface="Arial"/>
              </a:rPr>
              <a:t>, the </a:t>
            </a:r>
            <a:r>
              <a:rPr lang="en-US" sz="1800" b="1" dirty="0">
                <a:latin typeface="Arial"/>
                <a:cs typeface="Arial"/>
              </a:rPr>
              <a:t>source is gone at 20 </a:t>
            </a:r>
            <a:r>
              <a:rPr lang="en-US" sz="1800" b="1" dirty="0" smtClean="0">
                <a:latin typeface="Arial"/>
                <a:cs typeface="Arial"/>
              </a:rPr>
              <a:t>m. </a:t>
            </a:r>
            <a:endParaRPr lang="en-US" sz="1800" b="1" dirty="0">
              <a:latin typeface="Arial"/>
              <a:cs typeface="Arial"/>
            </a:endParaRPr>
          </a:p>
          <a:p>
            <a:pPr algn="ctr" defTabSz="912813" eaLnBrk="0" hangingPunct="0"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Arial"/>
                <a:cs typeface="Arial"/>
              </a:rPr>
              <a:t>A </a:t>
            </a:r>
            <a:r>
              <a:rPr lang="en-US" sz="1800" b="1" dirty="0">
                <a:latin typeface="Arial"/>
                <a:cs typeface="Arial"/>
              </a:rPr>
              <a:t>larger </a:t>
            </a:r>
            <a:r>
              <a:rPr lang="en-US" sz="1800" b="1" dirty="0" smtClean="0">
                <a:latin typeface="Arial"/>
                <a:cs typeface="Arial"/>
              </a:rPr>
              <a:t>omnidirectional detector </a:t>
            </a:r>
            <a:r>
              <a:rPr lang="en-US" sz="1800" b="1" dirty="0">
                <a:latin typeface="Arial"/>
                <a:cs typeface="Arial"/>
              </a:rPr>
              <a:t>is </a:t>
            </a: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lang="en-US" sz="1800" b="1" dirty="0">
                <a:latin typeface="Arial"/>
                <a:cs typeface="Arial"/>
              </a:rPr>
              <a:t> better!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59468"/>
            <a:ext cx="672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Simulated results for a 10,000 cm</a:t>
            </a:r>
            <a:r>
              <a:rPr lang="en-US" sz="1800" b="1" baseline="30000" dirty="0" smtClean="0">
                <a:latin typeface="Arial"/>
                <a:cs typeface="Arial"/>
              </a:rPr>
              <a:t>2</a:t>
            </a:r>
            <a:r>
              <a:rPr lang="en-US" sz="1800" b="1" dirty="0" smtClean="0">
                <a:latin typeface="Arial"/>
                <a:cs typeface="Arial"/>
              </a:rPr>
              <a:t> omnidirectional detector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71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10 m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4038600" y="1828800"/>
            <a:ext cx="71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15 m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6934200" y="1828800"/>
            <a:ext cx="71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20 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09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solves our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381000" y="1219200"/>
            <a:ext cx="8077200" cy="1143000"/>
          </a:xfrm>
          <a:prstGeom prst="rect">
            <a:avLst/>
          </a:prstGeom>
          <a:noFill/>
        </p:spPr>
        <p:txBody>
          <a:bodyPr lIns="91431" tIns="45715" rIns="91431" bIns="45715"/>
          <a:lstStyle>
            <a:lvl1pPr marL="625056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937584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250112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562640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875168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196625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518082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839540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160997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285750" indent="-285750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b="1" dirty="0" smtClean="0"/>
              <a:t>Imaging returns distributed strength to one pixel</a:t>
            </a:r>
          </a:p>
          <a:p>
            <a:pPr marL="285750" indent="-285750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b="1" dirty="0" smtClean="0"/>
              <a:t>Imaging provides sensitivity by measuring local background</a:t>
            </a:r>
          </a:p>
          <a:p>
            <a:pPr marL="285750" lvl="1" indent="-285750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rgbClr val="3333FF"/>
                </a:solidFill>
              </a:rPr>
              <a:t>Sensitivity increase over conventional system is more than one order of magnitude for a large detector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41738" y="2733675"/>
            <a:ext cx="1831303" cy="307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431" tIns="45715" rIns="91431" bIns="45715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 b="1" dirty="0">
                <a:latin typeface="Helvetica" pitchFamily="34" charset="0"/>
              </a:rPr>
              <a:t>100 cm</a:t>
            </a:r>
            <a:r>
              <a:rPr lang="en-US" sz="1400" b="1" baseline="30000" dirty="0">
                <a:latin typeface="Helvetica" pitchFamily="34" charset="0"/>
              </a:rPr>
              <a:t>2 </a:t>
            </a:r>
            <a:r>
              <a:rPr lang="en-US" sz="1400" b="1" dirty="0" err="1">
                <a:latin typeface="Helvetica" pitchFamily="34" charset="0"/>
              </a:rPr>
              <a:t>det</a:t>
            </a:r>
            <a:r>
              <a:rPr lang="en-US" sz="1400" b="1" dirty="0">
                <a:latin typeface="Helvetica" pitchFamily="34" charset="0"/>
              </a:rPr>
              <a:t> at 50 m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09700" y="3194050"/>
            <a:ext cx="1449388" cy="304800"/>
            <a:chOff x="864" y="912"/>
            <a:chExt cx="816" cy="219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056" y="912"/>
              <a:ext cx="624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1" tIns="45715" rIns="91431" bIns="45715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sz="1400"/>
                <a:t>SOURCE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864" y="105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8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9711" t="18401" r="11842" b="1067"/>
          <a:stretch>
            <a:fillRect/>
          </a:stretch>
        </p:blipFill>
        <p:spPr bwMode="auto">
          <a:xfrm>
            <a:off x="414338" y="2971800"/>
            <a:ext cx="2568575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58850" y="2754313"/>
            <a:ext cx="1847930" cy="307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431" tIns="45715" rIns="91431" bIns="45715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 b="1" dirty="0">
                <a:latin typeface="Helvetica" pitchFamily="34" charset="0"/>
              </a:rPr>
              <a:t>100 cm</a:t>
            </a:r>
            <a:r>
              <a:rPr lang="en-US" sz="1400" b="1" baseline="30000" dirty="0">
                <a:latin typeface="Helvetica" pitchFamily="34" charset="0"/>
              </a:rPr>
              <a:t>2</a:t>
            </a:r>
            <a:r>
              <a:rPr lang="en-US" sz="1400" b="1" dirty="0">
                <a:latin typeface="Helvetica" pitchFamily="34" charset="0"/>
              </a:rPr>
              <a:t> </a:t>
            </a:r>
            <a:r>
              <a:rPr lang="en-US" sz="1400" b="1" dirty="0" err="1">
                <a:latin typeface="Helvetica" pitchFamily="34" charset="0"/>
              </a:rPr>
              <a:t>det</a:t>
            </a:r>
            <a:r>
              <a:rPr lang="en-US" sz="1400" b="1" dirty="0">
                <a:latin typeface="Helvetica" pitchFamily="34" charset="0"/>
              </a:rPr>
              <a:t> at 20 m</a:t>
            </a: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928938" y="2916238"/>
            <a:ext cx="3001962" cy="2457450"/>
            <a:chOff x="1999" y="1870"/>
            <a:chExt cx="1877" cy="1541"/>
          </a:xfrm>
        </p:grpSpPr>
        <p:pic>
          <p:nvPicPr>
            <p:cNvPr id="13" name="Picture 1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 l="6158" t="16800" r="11842" b="11467"/>
            <a:stretch>
              <a:fillRect/>
            </a:stretch>
          </p:blipFill>
          <p:spPr bwMode="auto">
            <a:xfrm>
              <a:off x="1999" y="1870"/>
              <a:ext cx="1695" cy="1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l="9711" t="88533" r="11842" b="1067"/>
            <a:stretch>
              <a:fillRect/>
            </a:stretch>
          </p:blipFill>
          <p:spPr bwMode="auto">
            <a:xfrm>
              <a:off x="2258" y="3220"/>
              <a:ext cx="1618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46750" y="2755900"/>
            <a:ext cx="2865437" cy="261778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17"/>
          <p:cNvPicPr preferRelativeResize="0">
            <a:picLocks noChangeAspect="1" noChangeArrowheads="1"/>
          </p:cNvPicPr>
          <p:nvPr/>
        </p:nvPicPr>
        <p:blipFill>
          <a:blip r:embed="rId5" cstate="print"/>
          <a:srcRect l="9000" t="18933" r="11842"/>
          <a:stretch>
            <a:fillRect/>
          </a:stretch>
        </p:blipFill>
        <p:spPr bwMode="auto">
          <a:xfrm>
            <a:off x="5746750" y="2970213"/>
            <a:ext cx="2566987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161765" y="2712354"/>
            <a:ext cx="2562225" cy="307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431" tIns="45715" rIns="91431" bIns="45715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400" b="1" dirty="0">
                <a:latin typeface="Helvetica" pitchFamily="34" charset="0"/>
              </a:rPr>
              <a:t>10,000 cm</a:t>
            </a:r>
            <a:r>
              <a:rPr lang="en-US" sz="1400" b="1" baseline="30000" dirty="0">
                <a:latin typeface="Helvetica" pitchFamily="34" charset="0"/>
              </a:rPr>
              <a:t>2</a:t>
            </a:r>
            <a:r>
              <a:rPr lang="en-US" sz="1400" b="1" dirty="0">
                <a:latin typeface="Helvetica" pitchFamily="34" charset="0"/>
              </a:rPr>
              <a:t> </a:t>
            </a:r>
            <a:r>
              <a:rPr lang="en-US" sz="1400" b="1" dirty="0" err="1">
                <a:latin typeface="Helvetica" pitchFamily="34" charset="0"/>
              </a:rPr>
              <a:t>det</a:t>
            </a:r>
            <a:r>
              <a:rPr lang="en-US" sz="1400" b="1" dirty="0">
                <a:latin typeface="Helvetica" pitchFamily="34" charset="0"/>
              </a:rPr>
              <a:t>  at 50 m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687388" y="5527675"/>
            <a:ext cx="7924800" cy="64632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31" tIns="45715" rIns="91431" bIns="45715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sz="1800" b="1" dirty="0">
                <a:latin typeface="Arial"/>
                <a:cs typeface="Arial"/>
              </a:rPr>
              <a:t>An imaging system differentiates sources of large extent from the physically small sources of </a:t>
            </a:r>
            <a:r>
              <a:rPr lang="en-US" sz="1800" b="1" dirty="0" smtClean="0">
                <a:latin typeface="Arial"/>
                <a:cs typeface="Arial"/>
              </a:rPr>
              <a:t>interest, </a:t>
            </a:r>
            <a:r>
              <a:rPr lang="en-US" sz="1800" b="1" dirty="0">
                <a:latin typeface="Arial"/>
                <a:cs typeface="Arial"/>
              </a:rPr>
              <a:t>so that a larger detector is </a:t>
            </a:r>
            <a:r>
              <a:rPr lang="en-US" sz="1800" b="1" dirty="0" smtClean="0">
                <a:latin typeface="Arial"/>
                <a:cs typeface="Arial"/>
              </a:rPr>
              <a:t>better.</a:t>
            </a:r>
            <a:endParaRPr lang="en-US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571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Coded aperture imaging can be used effectively for imaging of gamma-rays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Content Placeholder 3" descr="CA_Schematic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74295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TMI35_C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4343400"/>
            <a:ext cx="46736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8600" y="5791200"/>
            <a:ext cx="838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0000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 dirty="0" smtClean="0">
                <a:solidFill>
                  <a:srgbClr val="FF0000"/>
                </a:solidFill>
                <a:latin typeface="Arial"/>
                <a:ea typeface="Osaka" pitchFamily="-128" charset="-128"/>
                <a:cs typeface="Arial"/>
              </a:rPr>
              <a:t>How does the gamma energy </a:t>
            </a:r>
            <a:r>
              <a:rPr lang="en-US" b="1" dirty="0" smtClean="0">
                <a:solidFill>
                  <a:srgbClr val="FF0000"/>
                </a:solidFill>
                <a:latin typeface="Arial"/>
                <a:ea typeface="Osaka" pitchFamily="-128" charset="-128"/>
                <a:cs typeface="Arial"/>
              </a:rPr>
              <a:t>(and the choice of “mask” material) impact your ability to image higher energy photons?</a:t>
            </a:r>
            <a:endParaRPr lang="en-US" sz="1800" b="1" dirty="0">
              <a:solidFill>
                <a:srgbClr val="FF0000"/>
              </a:solidFill>
              <a:latin typeface="Arial"/>
              <a:ea typeface="Osaka" pitchFamily="-128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2363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676400"/>
            <a:ext cx="7226300" cy="448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Coded </a:t>
            </a:r>
            <a:r>
              <a:rPr lang="en-US" dirty="0" smtClean="0"/>
              <a:t>aperture </a:t>
            </a:r>
            <a:r>
              <a:rPr lang="en-US" dirty="0"/>
              <a:t>for </a:t>
            </a:r>
            <a:r>
              <a:rPr lang="en-US" dirty="0" smtClean="0"/>
              <a:t>remote detection </a:t>
            </a:r>
            <a:r>
              <a:rPr lang="en-US" dirty="0"/>
              <a:t>of </a:t>
            </a:r>
            <a:r>
              <a:rPr lang="en-US" dirty="0" smtClean="0"/>
              <a:t>fissile materials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2438400"/>
            <a:ext cx="1504950" cy="1673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429000" y="1171155"/>
            <a:ext cx="4876800" cy="1343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90000"/>
              </a:lnSpc>
              <a:buFont typeface="Arial"/>
              <a:buChar char="•"/>
            </a:pPr>
            <a:r>
              <a:rPr lang="en-US" sz="1800" b="1" dirty="0">
                <a:latin typeface="Arial"/>
                <a:cs typeface="Arial"/>
              </a:rPr>
              <a:t>This is a coded aperture array able to image small sources at distances of up to 100 m while driving by at 25 mph</a:t>
            </a:r>
          </a:p>
          <a:p>
            <a:pPr marL="285750" indent="-285750" eaLnBrk="1" hangingPunct="1">
              <a:lnSpc>
                <a:spcPct val="90000"/>
              </a:lnSpc>
              <a:buFont typeface="Arial"/>
              <a:buChar char="•"/>
            </a:pPr>
            <a:r>
              <a:rPr lang="en-US" sz="1800" b="1" dirty="0">
                <a:latin typeface="Arial"/>
                <a:cs typeface="Arial"/>
              </a:rPr>
              <a:t>Imaging separates signal from background for improved </a:t>
            </a:r>
            <a:r>
              <a:rPr lang="en-US" sz="1800" b="1" dirty="0" smtClean="0">
                <a:latin typeface="Arial"/>
                <a:cs typeface="Arial"/>
              </a:rPr>
              <a:t>SNR</a:t>
            </a:r>
            <a:endParaRPr lang="en-US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37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removal in coded aperture imaging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667000"/>
            <a:ext cx="8457707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371600"/>
            <a:ext cx="754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Arial"/>
                <a:cs typeface="Arial"/>
              </a:rPr>
              <a:t>contribution </a:t>
            </a:r>
            <a:r>
              <a:rPr lang="en-US" sz="1800" dirty="0">
                <a:latin typeface="Arial"/>
                <a:cs typeface="Arial"/>
              </a:rPr>
              <a:t>to background by sources outside of the detector field of </a:t>
            </a:r>
            <a:r>
              <a:rPr lang="en-US" sz="1800" dirty="0" smtClean="0">
                <a:latin typeface="Arial"/>
                <a:cs typeface="Arial"/>
              </a:rPr>
              <a:t>view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latin typeface="Arial"/>
                <a:cs typeface="Arial"/>
              </a:rPr>
              <a:t>removal by the use of a mask-</a:t>
            </a:r>
            <a:r>
              <a:rPr lang="en-US" sz="1800" dirty="0" err="1" smtClean="0">
                <a:latin typeface="Arial"/>
                <a:cs typeface="Arial"/>
              </a:rPr>
              <a:t>antimask</a:t>
            </a:r>
            <a:r>
              <a:rPr lang="en-US" sz="1800" dirty="0" smtClean="0">
                <a:latin typeface="Arial"/>
                <a:cs typeface="Arial"/>
              </a:rPr>
              <a:t> combination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835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aperture imaging of warheads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t="56491" r="56696"/>
          <a:stretch/>
        </p:blipFill>
        <p:spPr>
          <a:xfrm>
            <a:off x="3505200" y="3699576"/>
            <a:ext cx="3048000" cy="3227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r="40637" b="46237"/>
          <a:stretch/>
        </p:blipFill>
        <p:spPr>
          <a:xfrm>
            <a:off x="228599" y="1362635"/>
            <a:ext cx="3202731" cy="3056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60010" b="46237"/>
          <a:stretch/>
        </p:blipFill>
        <p:spPr>
          <a:xfrm>
            <a:off x="6781800" y="1374289"/>
            <a:ext cx="2265232" cy="32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RHESSI imager (NASA)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143000"/>
            <a:ext cx="6705600" cy="51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01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radiation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19200"/>
            <a:ext cx="8501357" cy="52651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553200" y="2027872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How does the geometric efficiency of the detector change with distance?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704" y="15150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How does the signature fall off with distance?</a:t>
            </a:r>
          </a:p>
        </p:txBody>
      </p:sp>
    </p:spTree>
    <p:extLst>
      <p:ext uri="{BB962C8B-B14F-4D97-AF65-F5344CB8AC3E}">
        <p14:creationId xmlns:p14="http://schemas.microsoft.com/office/powerpoint/2010/main" val="2761471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Passive detection at a </a:t>
            </a:r>
            <a:r>
              <a:rPr lang="en-US" dirty="0" smtClean="0"/>
              <a:t>distance–general </a:t>
            </a:r>
            <a:r>
              <a:rPr lang="en-US" dirty="0"/>
              <a:t>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C25E-CF4D-43E1-A3B1-84ABC395176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371600"/>
            <a:ext cx="7924800" cy="4724400"/>
          </a:xfrm>
          <a:prstGeom prst="rect">
            <a:avLst/>
          </a:prstGeom>
        </p:spPr>
        <p:txBody>
          <a:bodyPr>
            <a:noAutofit/>
          </a:bodyPr>
          <a:lstStyle>
            <a:lvl1pPr marL="625056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937584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250112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562640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875168" indent="-401822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196625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518082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839540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160997" indent="-401822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en-US" sz="1800" b="1" dirty="0" smtClean="0">
                <a:latin typeface="Arial"/>
                <a:cs typeface="Arial"/>
              </a:rPr>
              <a:t>The signals are weak under the best of circumstances, the signal falls off as 1/r</a:t>
            </a:r>
            <a:r>
              <a:rPr lang="en-US" sz="1800" b="1" baseline="30000" dirty="0" smtClean="0">
                <a:latin typeface="Arial"/>
                <a:cs typeface="Arial"/>
              </a:rPr>
              <a:t>2</a:t>
            </a:r>
            <a:r>
              <a:rPr lang="en-US" sz="1800" b="1" dirty="0" smtClean="0">
                <a:latin typeface="Arial"/>
                <a:cs typeface="Arial"/>
              </a:rPr>
              <a:t>, but worsens with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Background interference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Shielding/intervening materials attenuate and alter the signal</a:t>
            </a:r>
          </a:p>
          <a:p>
            <a:pPr marL="285750" indent="-285750">
              <a:spcBef>
                <a:spcPts val="0"/>
              </a:spcBef>
            </a:pPr>
            <a:endParaRPr lang="en-US" sz="1800" b="1" dirty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 smtClean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 smtClean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 smtClean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endParaRPr lang="en-US" sz="1800" b="1" dirty="0" smtClean="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800" b="1" dirty="0" smtClean="0">
                <a:latin typeface="Arial"/>
                <a:cs typeface="Arial"/>
              </a:rPr>
              <a:t>In descending ease of detection: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(1) Fixed detector, stationary source (long count, constant </a:t>
            </a:r>
            <a:r>
              <a:rPr lang="en-US" sz="1800" b="1" dirty="0" err="1" smtClean="0">
                <a:latin typeface="Arial"/>
                <a:cs typeface="Arial"/>
              </a:rPr>
              <a:t>bgd</a:t>
            </a:r>
            <a:r>
              <a:rPr lang="en-US" sz="1800" b="1" dirty="0" smtClean="0">
                <a:latin typeface="Arial"/>
                <a:cs typeface="Arial"/>
              </a:rPr>
              <a:t>)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(2) Fixed detector, moving source (short count, constant </a:t>
            </a:r>
            <a:r>
              <a:rPr lang="en-US" sz="1800" b="1" dirty="0" err="1" smtClean="0">
                <a:latin typeface="Arial"/>
                <a:cs typeface="Arial"/>
              </a:rPr>
              <a:t>bgd</a:t>
            </a:r>
            <a:r>
              <a:rPr lang="en-US" sz="1800" b="1" dirty="0" smtClean="0">
                <a:latin typeface="Arial"/>
                <a:cs typeface="Arial"/>
              </a:rPr>
              <a:t>)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(3) Moving detector, moving source (long count, changing </a:t>
            </a:r>
            <a:r>
              <a:rPr lang="en-US" sz="1800" b="1" dirty="0" err="1" smtClean="0">
                <a:latin typeface="Arial"/>
                <a:cs typeface="Arial"/>
              </a:rPr>
              <a:t>bgd</a:t>
            </a:r>
            <a:r>
              <a:rPr lang="en-US" sz="1800" b="1" dirty="0" smtClean="0">
                <a:latin typeface="Arial"/>
                <a:cs typeface="Arial"/>
              </a:rPr>
              <a:t>)</a:t>
            </a:r>
            <a:br>
              <a:rPr lang="en-US" sz="1800" b="1" dirty="0" smtClean="0">
                <a:latin typeface="Arial"/>
                <a:cs typeface="Arial"/>
              </a:rPr>
            </a:br>
            <a:r>
              <a:rPr lang="en-US" sz="1800" b="1" dirty="0" smtClean="0">
                <a:latin typeface="Arial"/>
                <a:cs typeface="Arial"/>
              </a:rPr>
              <a:t>- (4) Moving detector, stationary source (short count, changing </a:t>
            </a:r>
            <a:r>
              <a:rPr lang="en-US" sz="1800" b="1" dirty="0" err="1" smtClean="0">
                <a:latin typeface="Arial"/>
                <a:cs typeface="Arial"/>
              </a:rPr>
              <a:t>bgd</a:t>
            </a:r>
            <a:r>
              <a:rPr lang="en-US" sz="1800" b="1" dirty="0" smtClean="0">
                <a:latin typeface="Arial"/>
                <a:cs typeface="Arial"/>
              </a:rPr>
              <a:t>)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dirty="0" smtClean="0">
                <a:latin typeface="Arial"/>
                <a:cs typeface="Arial"/>
              </a:rPr>
              <a:t>Detection </a:t>
            </a:r>
            <a:r>
              <a:rPr lang="en-US" sz="1800" b="1" i="1" dirty="0" smtClean="0">
                <a:solidFill>
                  <a:schemeClr val="tx2"/>
                </a:solidFill>
                <a:latin typeface="Arial"/>
                <a:cs typeface="Arial"/>
              </a:rPr>
              <a:t>highly </a:t>
            </a:r>
            <a:r>
              <a:rPr lang="en-US" sz="1800" b="1" dirty="0" smtClean="0">
                <a:latin typeface="Arial"/>
                <a:cs typeface="Arial"/>
              </a:rPr>
              <a:t>dependent on device design</a:t>
            </a:r>
            <a:endParaRPr lang="en-US" sz="18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4118" y="4243294"/>
            <a:ext cx="184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819400"/>
            <a:ext cx="7162800" cy="144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9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Passive detection of shielded nuclear materials: </a:t>
            </a:r>
            <a:r>
              <a:rPr lang="en-US" dirty="0" smtClean="0"/>
              <a:t>gammas</a:t>
            </a:r>
            <a:endParaRPr 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 lIns="64291" tIns="32146" rIns="64291" bIns="32146">
            <a:noAutofit/>
          </a:bodyPr>
          <a:lstStyle/>
          <a:p>
            <a:pPr marL="0" indent="-321457">
              <a:spcBef>
                <a:spcPts val="0"/>
              </a:spcBef>
            </a:pPr>
            <a:r>
              <a:rPr lang="en-US" sz="1800" b="1" dirty="0">
                <a:latin typeface="Arial"/>
                <a:cs typeface="Arial"/>
              </a:rPr>
              <a:t>consider 10 kg of </a:t>
            </a:r>
            <a:r>
              <a:rPr lang="en-US" sz="1800" b="1" dirty="0" err="1">
                <a:latin typeface="Arial"/>
                <a:cs typeface="Arial"/>
              </a:rPr>
              <a:t>w.g</a:t>
            </a:r>
            <a:r>
              <a:rPr lang="en-US" sz="1800" b="1" dirty="0">
                <a:latin typeface="Arial"/>
                <a:cs typeface="Arial"/>
              </a:rPr>
              <a:t>. </a:t>
            </a:r>
            <a:r>
              <a:rPr lang="en-US" sz="1800" b="1" dirty="0" err="1">
                <a:latin typeface="Arial"/>
                <a:cs typeface="Arial"/>
              </a:rPr>
              <a:t>Pu</a:t>
            </a:r>
            <a:r>
              <a:rPr lang="en-US" sz="1800" b="1" dirty="0">
                <a:latin typeface="Arial"/>
                <a:cs typeface="Arial"/>
              </a:rPr>
              <a:t>, in the center of a 2-m tank truck of </a:t>
            </a:r>
            <a:r>
              <a:rPr lang="en-US" sz="1800" b="1" dirty="0" smtClean="0">
                <a:latin typeface="Arial"/>
                <a:cs typeface="Arial"/>
              </a:rPr>
              <a:t>water</a:t>
            </a:r>
            <a:endParaRPr lang="en-US" sz="1800" b="1" dirty="0">
              <a:latin typeface="Arial"/>
              <a:cs typeface="Arial"/>
            </a:endParaRPr>
          </a:p>
          <a:p>
            <a:pPr marL="0" indent="-321457">
              <a:spcBef>
                <a:spcPts val="0"/>
              </a:spcBef>
            </a:pPr>
            <a:r>
              <a:rPr lang="en-US" sz="1800" b="1" dirty="0">
                <a:latin typeface="Arial"/>
                <a:cs typeface="Arial"/>
              </a:rPr>
              <a:t>g</a:t>
            </a:r>
            <a:r>
              <a:rPr lang="en-US" sz="1800" b="1" dirty="0" smtClean="0">
                <a:latin typeface="Arial"/>
                <a:cs typeface="Arial"/>
              </a:rPr>
              <a:t>amma </a:t>
            </a:r>
            <a:r>
              <a:rPr lang="en-US" sz="1800" b="1" dirty="0">
                <a:latin typeface="Arial"/>
                <a:cs typeface="Arial"/>
              </a:rPr>
              <a:t>emission rate is 3.3x10</a:t>
            </a:r>
            <a:r>
              <a:rPr lang="en-US" sz="1800" b="1" baseline="30000" dirty="0">
                <a:latin typeface="Arial"/>
                <a:cs typeface="Arial"/>
              </a:rPr>
              <a:t>10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γ</a:t>
            </a:r>
            <a:r>
              <a:rPr lang="en-US" sz="1800" b="1" dirty="0">
                <a:latin typeface="Arial"/>
                <a:cs typeface="Arial"/>
              </a:rPr>
              <a:t>/s @ 414 </a:t>
            </a:r>
            <a:r>
              <a:rPr lang="en-US" sz="1800" b="1" dirty="0" err="1" smtClean="0">
                <a:latin typeface="Arial"/>
                <a:cs typeface="Arial"/>
              </a:rPr>
              <a:t>keV</a:t>
            </a:r>
            <a:endParaRPr lang="en-US" sz="1800" b="1" dirty="0" smtClean="0">
              <a:latin typeface="Arial"/>
              <a:cs typeface="Arial"/>
            </a:endParaRPr>
          </a:p>
          <a:p>
            <a:pPr marL="0" indent="-321457">
              <a:spcBef>
                <a:spcPts val="0"/>
              </a:spcBef>
            </a:pPr>
            <a:r>
              <a:rPr lang="en-US" sz="1800" b="1" dirty="0">
                <a:latin typeface="Arial"/>
                <a:cs typeface="Arial"/>
              </a:rPr>
              <a:t>b</a:t>
            </a:r>
            <a:r>
              <a:rPr lang="en-US" sz="1800" b="1" dirty="0" smtClean="0">
                <a:latin typeface="Arial"/>
                <a:cs typeface="Arial"/>
              </a:rPr>
              <a:t>ut </a:t>
            </a:r>
            <a:r>
              <a:rPr lang="en-US" sz="1800" b="1" dirty="0" err="1">
                <a:latin typeface="Arial"/>
                <a:cs typeface="Arial"/>
              </a:rPr>
              <a:t>γ</a:t>
            </a:r>
            <a:r>
              <a:rPr lang="en-US" sz="1800" b="1" dirty="0">
                <a:latin typeface="Arial"/>
                <a:cs typeface="Arial"/>
              </a:rPr>
              <a:t> self-attenuation is 1/</a:t>
            </a:r>
            <a:r>
              <a:rPr lang="en-US" sz="1800" b="1" dirty="0" smtClean="0">
                <a:latin typeface="Arial"/>
                <a:cs typeface="Arial"/>
              </a:rPr>
              <a:t>300</a:t>
            </a:r>
          </a:p>
          <a:p>
            <a:pPr marL="0" indent="-321457">
              <a:spcBef>
                <a:spcPts val="0"/>
              </a:spcBef>
            </a:pPr>
            <a:r>
              <a:rPr lang="en-US" sz="1800" b="1" dirty="0" smtClean="0">
                <a:latin typeface="Arial"/>
                <a:cs typeface="Arial"/>
              </a:rPr>
              <a:t>and </a:t>
            </a:r>
            <a:r>
              <a:rPr lang="en-US" sz="1800" b="1" dirty="0">
                <a:latin typeface="Arial"/>
                <a:cs typeface="Arial"/>
              </a:rPr>
              <a:t>solid angle is 1/4π·100</a:t>
            </a:r>
            <a:r>
              <a:rPr lang="en-US" sz="1800" b="1" baseline="30000" dirty="0">
                <a:latin typeface="Arial"/>
                <a:cs typeface="Arial"/>
              </a:rPr>
              <a:t>2</a:t>
            </a:r>
            <a:r>
              <a:rPr lang="en-US" sz="1800" b="1" dirty="0">
                <a:latin typeface="Arial"/>
                <a:cs typeface="Arial"/>
              </a:rPr>
              <a:t>=1/125,000 </a:t>
            </a:r>
            <a:r>
              <a:rPr lang="en-US" sz="1800" b="1" dirty="0" smtClean="0">
                <a:latin typeface="Arial"/>
                <a:cs typeface="Arial"/>
              </a:rPr>
              <a:t>cm</a:t>
            </a:r>
            <a:r>
              <a:rPr lang="en-US" sz="1800" b="1" baseline="30000" dirty="0" smtClean="0">
                <a:latin typeface="Arial"/>
                <a:cs typeface="Arial"/>
              </a:rPr>
              <a:t>2</a:t>
            </a:r>
            <a:endParaRPr lang="en-US" sz="1800" b="1" dirty="0" smtClean="0">
              <a:latin typeface="Arial"/>
              <a:cs typeface="Arial"/>
            </a:endParaRPr>
          </a:p>
          <a:p>
            <a:pPr marL="0" indent="-321457">
              <a:spcBef>
                <a:spcPts val="0"/>
              </a:spcBef>
            </a:pPr>
            <a:r>
              <a:rPr lang="en-US" sz="1800" b="1" dirty="0" smtClean="0">
                <a:latin typeface="Arial"/>
                <a:cs typeface="Arial"/>
              </a:rPr>
              <a:t>and </a:t>
            </a:r>
            <a:r>
              <a:rPr lang="en-US" sz="1800" b="1" dirty="0" err="1">
                <a:latin typeface="Arial"/>
                <a:cs typeface="Arial"/>
              </a:rPr>
              <a:t>γ</a:t>
            </a:r>
            <a:r>
              <a:rPr lang="en-US" sz="1800" b="1" dirty="0">
                <a:latin typeface="Arial"/>
                <a:cs typeface="Arial"/>
              </a:rPr>
              <a:t> absorption in water is 1/</a:t>
            </a:r>
            <a:r>
              <a:rPr lang="en-US" sz="1800" b="1" dirty="0" smtClean="0">
                <a:latin typeface="Arial"/>
                <a:cs typeface="Arial"/>
              </a:rPr>
              <a:t>33,000</a:t>
            </a:r>
          </a:p>
          <a:p>
            <a:pPr marL="0" indent="-321457">
              <a:spcBef>
                <a:spcPts val="0"/>
              </a:spcBef>
            </a:pPr>
            <a:r>
              <a:rPr lang="en-US" sz="1800" b="1" dirty="0">
                <a:latin typeface="Arial"/>
                <a:cs typeface="Arial"/>
              </a:rPr>
              <a:t>s</a:t>
            </a:r>
            <a:r>
              <a:rPr lang="en-US" sz="1800" b="1" dirty="0" smtClean="0">
                <a:latin typeface="Arial"/>
                <a:cs typeface="Arial"/>
              </a:rPr>
              <a:t>o </a:t>
            </a:r>
            <a:r>
              <a:rPr lang="en-US" sz="1800" b="1" dirty="0">
                <a:latin typeface="Arial"/>
                <a:cs typeface="Arial"/>
              </a:rPr>
              <a:t>signal is 0.02 </a:t>
            </a:r>
            <a:r>
              <a:rPr lang="en-US" sz="1800" b="1" dirty="0" err="1">
                <a:latin typeface="Arial"/>
                <a:cs typeface="Arial"/>
              </a:rPr>
              <a:t>γ</a:t>
            </a:r>
            <a:r>
              <a:rPr lang="en-US" sz="1800" b="1" dirty="0">
                <a:latin typeface="Arial"/>
                <a:cs typeface="Arial"/>
              </a:rPr>
              <a:t>/cm</a:t>
            </a:r>
            <a:r>
              <a:rPr lang="en-US" sz="1800" b="1" baseline="30000" dirty="0">
                <a:latin typeface="Arial"/>
                <a:cs typeface="Arial"/>
              </a:rPr>
              <a:t>2</a:t>
            </a:r>
            <a:r>
              <a:rPr lang="en-US" sz="1800" b="1" dirty="0">
                <a:latin typeface="Arial"/>
                <a:cs typeface="Arial"/>
              </a:rPr>
              <a:t>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800" b="1" dirty="0">
              <a:latin typeface="Arial"/>
              <a:cs typeface="Arial"/>
            </a:endParaRPr>
          </a:p>
          <a:p>
            <a:pPr marL="0" lvl="1" indent="-321457" algn="ctr">
              <a:spcBef>
                <a:spcPts val="0"/>
              </a:spcBef>
            </a:pPr>
            <a:r>
              <a:rPr lang="en-US" sz="1800" b="1" dirty="0" smtClean="0">
                <a:solidFill>
                  <a:srgbClr val="FF0000"/>
                </a:solidFill>
                <a:latin typeface="Arial"/>
                <a:cs typeface="Arial"/>
              </a:rPr>
              <a:t>~ </a:t>
            </a: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cosmic-ray </a:t>
            </a:r>
            <a:r>
              <a:rPr lang="en-US" sz="1800" b="1" dirty="0" smtClean="0">
                <a:solidFill>
                  <a:srgbClr val="FF0000"/>
                </a:solidFill>
                <a:latin typeface="Arial"/>
                <a:cs typeface="Arial"/>
              </a:rPr>
              <a:t>muon rate</a:t>
            </a:r>
            <a:endParaRPr lang="en-US" sz="18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lvl="1" indent="0" algn="ctr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</a:p>
          <a:p>
            <a:pPr marL="0" indent="-321457">
              <a:spcBef>
                <a:spcPts val="0"/>
              </a:spcBef>
            </a:pPr>
            <a:r>
              <a:rPr lang="en-US" sz="1800" b="1" baseline="30000" dirty="0">
                <a:latin typeface="Arial"/>
                <a:cs typeface="Arial"/>
              </a:rPr>
              <a:t>235</a:t>
            </a:r>
            <a:r>
              <a:rPr lang="en-US" sz="1800" b="1" dirty="0">
                <a:latin typeface="Arial"/>
                <a:cs typeface="Arial"/>
              </a:rPr>
              <a:t>U is </a:t>
            </a:r>
            <a:r>
              <a:rPr lang="en-US" sz="1800" b="1" dirty="0" smtClean="0">
                <a:latin typeface="Arial"/>
                <a:cs typeface="Arial"/>
              </a:rPr>
              <a:t>20 times </a:t>
            </a:r>
            <a:r>
              <a:rPr lang="en-US" sz="1800" b="1" dirty="0">
                <a:latin typeface="Arial"/>
                <a:cs typeface="Arial"/>
              </a:rPr>
              <a:t>more difficult to detect!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Passive detection of shielded nuclear materials: neutrons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 lIns="64291" tIns="32146" rIns="64291" bIns="32146">
            <a:noAutofit/>
          </a:bodyPr>
          <a:lstStyle/>
          <a:p>
            <a:pPr marL="321457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consider 10 kg of </a:t>
            </a:r>
            <a:r>
              <a:rPr lang="en-US" sz="1700" b="1" dirty="0" err="1">
                <a:latin typeface="Arial"/>
                <a:cs typeface="Arial"/>
              </a:rPr>
              <a:t>w.g</a:t>
            </a:r>
            <a:r>
              <a:rPr lang="en-US" sz="1700" b="1" dirty="0">
                <a:latin typeface="Arial"/>
                <a:cs typeface="Arial"/>
              </a:rPr>
              <a:t>. </a:t>
            </a:r>
            <a:r>
              <a:rPr lang="en-US" sz="1700" b="1" dirty="0" err="1">
                <a:latin typeface="Arial"/>
                <a:cs typeface="Arial"/>
              </a:rPr>
              <a:t>Pu</a:t>
            </a:r>
            <a:r>
              <a:rPr lang="en-US" sz="1700" b="1" dirty="0">
                <a:latin typeface="Arial"/>
                <a:cs typeface="Arial"/>
              </a:rPr>
              <a:t>, in the center of a 2-m tank truck of water</a:t>
            </a:r>
          </a:p>
          <a:p>
            <a:pPr marL="321457" lvl="1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spontaneous neutron emission rate is 520,000 n/s</a:t>
            </a:r>
          </a:p>
          <a:p>
            <a:pPr marL="321457" lvl="2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99.98% from </a:t>
            </a:r>
            <a:r>
              <a:rPr lang="en-US" sz="1700" b="1" baseline="30000" dirty="0">
                <a:latin typeface="Arial"/>
                <a:cs typeface="Arial"/>
              </a:rPr>
              <a:t>238,240,242</a:t>
            </a:r>
            <a:r>
              <a:rPr lang="en-US" sz="1700" b="1" dirty="0">
                <a:latin typeface="Arial"/>
                <a:cs typeface="Arial"/>
              </a:rPr>
              <a:t>Pu impurities</a:t>
            </a:r>
          </a:p>
          <a:p>
            <a:pPr marL="321457" lvl="1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but self-shielding (@1 MeV) is 1/1.3</a:t>
            </a:r>
          </a:p>
          <a:p>
            <a:pPr marL="321457" lvl="1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and </a:t>
            </a:r>
            <a:r>
              <a:rPr lang="en-US" sz="1700" b="1" dirty="0" err="1">
                <a:latin typeface="Arial"/>
                <a:cs typeface="Arial"/>
              </a:rPr>
              <a:t>thermalization</a:t>
            </a:r>
            <a:r>
              <a:rPr lang="en-US" sz="1700" b="1" dirty="0">
                <a:latin typeface="Arial"/>
                <a:cs typeface="Arial"/>
              </a:rPr>
              <a:t> × absorption × Ω is 1/1x10</a:t>
            </a:r>
            <a:r>
              <a:rPr lang="en-US" sz="1700" b="1" baseline="30000" dirty="0">
                <a:latin typeface="Arial"/>
                <a:cs typeface="Arial"/>
              </a:rPr>
              <a:t>8</a:t>
            </a:r>
            <a:endParaRPr lang="en-US" sz="1700" b="1" dirty="0">
              <a:latin typeface="Arial"/>
              <a:cs typeface="Arial"/>
            </a:endParaRPr>
          </a:p>
          <a:p>
            <a:pPr marL="321457" lvl="1" indent="-321457">
              <a:spcBef>
                <a:spcPts val="0"/>
              </a:spcBef>
            </a:pPr>
            <a:r>
              <a:rPr lang="en-US" sz="1700" b="1" dirty="0">
                <a:latin typeface="Arial"/>
                <a:cs typeface="Arial"/>
              </a:rPr>
              <a:t>so signal is 0.004 thermal n/cm</a:t>
            </a:r>
            <a:r>
              <a:rPr lang="en-US" sz="1700" b="1" baseline="30000" dirty="0">
                <a:latin typeface="Arial"/>
                <a:cs typeface="Arial"/>
              </a:rPr>
              <a:t>2</a:t>
            </a:r>
            <a:r>
              <a:rPr lang="en-US" sz="1700" b="1" dirty="0">
                <a:latin typeface="Arial"/>
                <a:cs typeface="Arial"/>
              </a:rPr>
              <a:t>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700" b="1" dirty="0">
              <a:latin typeface="Arial"/>
              <a:cs typeface="Arial"/>
            </a:endParaRPr>
          </a:p>
          <a:p>
            <a:pPr marL="321457" lvl="1" indent="-321457" algn="ctr">
              <a:spcBef>
                <a:spcPts val="0"/>
              </a:spcBef>
            </a:pPr>
            <a:r>
              <a:rPr lang="en-US" sz="1700" b="1" dirty="0">
                <a:solidFill>
                  <a:srgbClr val="FF0000"/>
                </a:solidFill>
                <a:latin typeface="Arial"/>
                <a:cs typeface="Arial"/>
              </a:rPr>
              <a:t>About 1/5 of cosmic-ray neutron rate</a:t>
            </a:r>
          </a:p>
          <a:p>
            <a:pPr marL="0" lvl="1" indent="0" algn="ctr">
              <a:spcBef>
                <a:spcPts val="0"/>
              </a:spcBef>
              <a:buNone/>
            </a:pPr>
            <a:r>
              <a:rPr lang="en-US" sz="17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</a:p>
          <a:p>
            <a:pPr marL="321457" indent="-321457">
              <a:spcBef>
                <a:spcPts val="0"/>
              </a:spcBef>
            </a:pPr>
            <a:r>
              <a:rPr lang="en-US" sz="1700" b="1" baseline="30000" dirty="0">
                <a:latin typeface="Arial"/>
                <a:cs typeface="Arial"/>
              </a:rPr>
              <a:t>235</a:t>
            </a:r>
            <a:r>
              <a:rPr lang="en-US" sz="1700" b="1" dirty="0">
                <a:latin typeface="Arial"/>
                <a:cs typeface="Arial"/>
              </a:rPr>
              <a:t>U is 10</a:t>
            </a:r>
            <a:r>
              <a:rPr lang="en-US" sz="1700" b="1" baseline="30000" dirty="0">
                <a:latin typeface="Arial"/>
                <a:cs typeface="Arial"/>
              </a:rPr>
              <a:t>6</a:t>
            </a:r>
            <a:r>
              <a:rPr lang="en-US" sz="1700" b="1" dirty="0">
                <a:latin typeface="Arial"/>
                <a:cs typeface="Arial"/>
              </a:rPr>
              <a:t> times more difficult to detect!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5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Passive detection of shielded nuclear </a:t>
            </a:r>
            <a:r>
              <a:rPr lang="en-US" dirty="0" smtClean="0"/>
              <a:t>materials: gammas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152864"/>
            <a:ext cx="5562600" cy="527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35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to </a:t>
            </a:r>
            <a:r>
              <a:rPr lang="en-US" dirty="0"/>
              <a:t>n</a:t>
            </a:r>
            <a:r>
              <a:rPr lang="en-US" dirty="0" smtClean="0"/>
              <a:t>oise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1800" b="1" dirty="0" smtClean="0"/>
              <a:t>No background, limited by statistics</a:t>
            </a:r>
            <a:br>
              <a:rPr lang="en-US" sz="1800" b="1" dirty="0" smtClean="0"/>
            </a:br>
            <a:endParaRPr lang="en-US" sz="1800" b="1" dirty="0" smtClean="0"/>
          </a:p>
          <a:p>
            <a:pPr marL="285750" indent="-285750"/>
            <a:endParaRPr lang="en-US" sz="1800" b="1" dirty="0" smtClean="0"/>
          </a:p>
          <a:p>
            <a:pPr marL="285750" indent="-285750"/>
            <a:r>
              <a:rPr lang="en-US" sz="1800" b="1" dirty="0" smtClean="0"/>
              <a:t>Known and measureable fixed background</a:t>
            </a:r>
            <a:br>
              <a:rPr lang="en-US" sz="1800" b="1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endParaRPr lang="en-US" sz="1800" b="1" dirty="0" smtClean="0"/>
          </a:p>
          <a:p>
            <a:pPr marL="285750" indent="-285750"/>
            <a:endParaRPr lang="en-US" sz="1800" b="1" dirty="0" smtClean="0"/>
          </a:p>
          <a:p>
            <a:pPr marL="285750" indent="-285750"/>
            <a:r>
              <a:rPr lang="en-US" sz="1800" b="1" dirty="0" smtClean="0"/>
              <a:t>Unknown and variable background </a:t>
            </a:r>
            <a:r>
              <a:rPr lang="en-US" sz="1800" b="1" i="1" dirty="0" smtClean="0"/>
              <a:t>not</a:t>
            </a:r>
            <a:r>
              <a:rPr lang="en-US" sz="1800" b="1" dirty="0" smtClean="0"/>
              <a:t> limited by statistics is independent of the size of detector</a:t>
            </a:r>
          </a:p>
          <a:p>
            <a:pPr marL="285750" indent="-285750"/>
            <a:endParaRPr lang="en-US" sz="1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8223-08A8-4758-B2E2-971F1BBEB9D3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29196"/>
              </p:ext>
            </p:extLst>
          </p:nvPr>
        </p:nvGraphicFramePr>
        <p:xfrm>
          <a:off x="3352800" y="1553467"/>
          <a:ext cx="1905000" cy="87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Equation" r:id="rId4" imgW="1014840" imgH="456840" progId="Equation.3">
                  <p:embed/>
                </p:oleObj>
              </mc:Choice>
              <mc:Fallback>
                <p:oleObj name="Equation" r:id="rId4" imgW="1014840" imgH="4568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553467"/>
                        <a:ext cx="1905000" cy="8701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686671"/>
              </p:ext>
            </p:extLst>
          </p:nvPr>
        </p:nvGraphicFramePr>
        <p:xfrm>
          <a:off x="2743200" y="2667000"/>
          <a:ext cx="384242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Equation" r:id="rId6" imgW="1992960" imgH="585000" progId="Equation.3">
                  <p:embed/>
                </p:oleObj>
              </mc:Choice>
              <mc:Fallback>
                <p:oleObj name="Equation" r:id="rId6" imgW="1992960" imgH="585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667000"/>
                        <a:ext cx="3842426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126334"/>
              </p:ext>
            </p:extLst>
          </p:nvPr>
        </p:nvGraphicFramePr>
        <p:xfrm>
          <a:off x="3276599" y="4191000"/>
          <a:ext cx="282639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Equation" r:id="rId8" imgW="1231877" imgH="431570" progId="Equation.3">
                  <p:embed/>
                </p:oleObj>
              </mc:Choice>
              <mc:Fallback>
                <p:oleObj name="Equation" r:id="rId8" imgW="1231877" imgH="43157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99" y="4191000"/>
                        <a:ext cx="2826391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163966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Are there conditions where there is no background?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8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Passive detection at a distance: is bigger better?</a:t>
            </a:r>
            <a:endParaRPr lang="en-US" dirty="0"/>
          </a:p>
        </p:txBody>
      </p:sp>
      <p:graphicFrame>
        <p:nvGraphicFramePr>
          <p:cNvPr id="11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877756"/>
              </p:ext>
            </p:extLst>
          </p:nvPr>
        </p:nvGraphicFramePr>
        <p:xfrm>
          <a:off x="3275013" y="3421063"/>
          <a:ext cx="2670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name="Equation" r:id="rId4" imgW="2669400" imgH="776880" progId="Equation.3">
                  <p:embed/>
                </p:oleObj>
              </mc:Choice>
              <mc:Fallback>
                <p:oleObj name="Equation" r:id="rId4" imgW="2669400" imgH="776880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3421063"/>
                        <a:ext cx="2670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8223-08A8-4758-B2E2-971F1BBEB9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l="5589" t="4571" r="1915" b="5421"/>
          <a:stretch/>
        </p:blipFill>
        <p:spPr bwMode="auto">
          <a:xfrm>
            <a:off x="1981200" y="1492044"/>
            <a:ext cx="5264548" cy="2743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43000" y="42672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>
                <a:latin typeface="Arial"/>
                <a:cs typeface="Arial"/>
              </a:rPr>
              <a:t>For constant </a:t>
            </a:r>
            <a:r>
              <a:rPr lang="en-US" sz="1800" b="1" dirty="0">
                <a:solidFill>
                  <a:schemeClr val="tx2"/>
                </a:solidFill>
                <a:latin typeface="Arial"/>
                <a:cs typeface="Arial"/>
              </a:rPr>
              <a:t>and </a:t>
            </a:r>
            <a:r>
              <a:rPr lang="en-US" sz="1800" b="1" i="1" dirty="0">
                <a:solidFill>
                  <a:schemeClr val="tx2"/>
                </a:solidFill>
                <a:latin typeface="Arial"/>
                <a:cs typeface="Arial"/>
              </a:rPr>
              <a:t>known</a:t>
            </a:r>
            <a:r>
              <a:rPr lang="en-US" sz="1800" b="1" dirty="0">
                <a:latin typeface="Arial"/>
                <a:cs typeface="Arial"/>
              </a:rPr>
              <a:t> background, </a:t>
            </a:r>
            <a:r>
              <a:rPr lang="en-US" sz="1800" b="1" dirty="0" smtClean="0">
                <a:latin typeface="Arial"/>
                <a:cs typeface="Arial"/>
              </a:rPr>
              <a:t>the answer </a:t>
            </a:r>
            <a:r>
              <a:rPr lang="en-US" sz="1800" b="1" dirty="0">
                <a:latin typeface="Arial"/>
                <a:cs typeface="Arial"/>
              </a:rPr>
              <a:t>is </a:t>
            </a:r>
            <a:r>
              <a:rPr lang="en-US" sz="1800" b="1" dirty="0" smtClean="0">
                <a:latin typeface="Arial"/>
                <a:cs typeface="Arial"/>
              </a:rPr>
              <a:t>y</a:t>
            </a:r>
            <a:r>
              <a:rPr lang="en-US" sz="1800" b="1" dirty="0" smtClean="0">
                <a:solidFill>
                  <a:schemeClr val="tx2"/>
                </a:solidFill>
                <a:latin typeface="Arial"/>
                <a:cs typeface="Arial"/>
              </a:rPr>
              <a:t>es</a:t>
            </a:r>
            <a:r>
              <a:rPr lang="en-US" sz="1800" b="1" dirty="0">
                <a:solidFill>
                  <a:schemeClr val="tx2"/>
                </a:solidFill>
                <a:latin typeface="Arial"/>
                <a:cs typeface="Arial"/>
              </a:rPr>
              <a:t>!</a:t>
            </a:r>
          </a:p>
        </p:txBody>
      </p:sp>
      <p:graphicFrame>
        <p:nvGraphicFramePr>
          <p:cNvPr id="28675" name="Object 3"/>
          <p:cNvGraphicFramePr>
            <a:graphicFrameLocks noGrp="1" noChangeAspect="1"/>
          </p:cNvGraphicFramePr>
          <p:nvPr/>
        </p:nvGraphicFramePr>
        <p:xfrm>
          <a:off x="1905000" y="4800600"/>
          <a:ext cx="569615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7" imgW="2669400" imgH="776880" progId="Equation.3">
                  <p:embed/>
                </p:oleObj>
              </mc:Choice>
              <mc:Fallback>
                <p:oleObj name="Equation" r:id="rId7" imgW="2669400" imgH="776880" progId="Equation.3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00600"/>
                        <a:ext cx="569615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28852" y="1492044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Could the assumption of a constant and known background be true for a moving detector?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What about for a stationary detector?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85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unknown background case</a:t>
            </a:r>
            <a:endParaRPr lang="en-US" dirty="0"/>
          </a:p>
        </p:txBody>
      </p:sp>
      <p:graphicFrame>
        <p:nvGraphicFramePr>
          <p:cNvPr id="11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01490"/>
              </p:ext>
            </p:extLst>
          </p:nvPr>
        </p:nvGraphicFramePr>
        <p:xfrm>
          <a:off x="2057400" y="2438400"/>
          <a:ext cx="4665805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4" imgW="2130120" imgH="576000" progId="Equation.DSMT4">
                  <p:embed/>
                </p:oleObj>
              </mc:Choice>
              <mc:Fallback>
                <p:oleObj name="Equation" r:id="rId4" imgW="2130120" imgH="576000" progId="Equation.DSMT4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438400"/>
                        <a:ext cx="4665805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8223-08A8-4758-B2E2-971F1BBEB9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17526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 smtClean="0">
                <a:latin typeface="Arial"/>
                <a:cs typeface="Arial"/>
              </a:rPr>
              <a:t>Statistics are not the determinant in this case.</a:t>
            </a:r>
            <a:endParaRPr lang="en-US" sz="18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1148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1800" b="1" dirty="0" smtClean="0">
                <a:latin typeface="Arial"/>
                <a:cs typeface="Arial"/>
              </a:rPr>
              <a:t>The answer is that bigger is not better!</a:t>
            </a:r>
            <a:endParaRPr lang="en-US" sz="18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28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2101</Words>
  <Application>Microsoft Office PowerPoint</Application>
  <PresentationFormat>On-screen Show (4:3)</PresentationFormat>
  <Paragraphs>189</Paragraphs>
  <Slides>17</Slides>
  <Notes>17</Notes>
  <HiddenSlides>4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Courier New</vt:lpstr>
      <vt:lpstr>Gill Sans</vt:lpstr>
      <vt:lpstr>Helvetica</vt:lpstr>
      <vt:lpstr>Osaka</vt:lpstr>
      <vt:lpstr>Times New Roman</vt:lpstr>
      <vt:lpstr>Wingdings</vt:lpstr>
      <vt:lpstr>Office Theme</vt:lpstr>
      <vt:lpstr>Equation</vt:lpstr>
      <vt:lpstr>PowerPoint Presentation</vt:lpstr>
      <vt:lpstr>Passive radiation detection</vt:lpstr>
      <vt:lpstr>Passive detection at a distance–general considerations</vt:lpstr>
      <vt:lpstr>Passive detection of shielded nuclear materials: gammas</vt:lpstr>
      <vt:lpstr>Passive detection of shielded nuclear materials: neutrons</vt:lpstr>
      <vt:lpstr>Passive detection of shielded nuclear materials: gammas</vt:lpstr>
      <vt:lpstr>Signal to noise </vt:lpstr>
      <vt:lpstr>Passive detection at a distance: is bigger better?</vt:lpstr>
      <vt:lpstr>The unknown background case</vt:lpstr>
      <vt:lpstr>Omnidirectional detectors have a problem (1)</vt:lpstr>
      <vt:lpstr>Omnidirectional detectors have a problem (2)</vt:lpstr>
      <vt:lpstr>Imaging solves our problem</vt:lpstr>
      <vt:lpstr>Coded aperture imaging can be used effectively for imaging of gamma-rays</vt:lpstr>
      <vt:lpstr>Coded aperture for remote detection of fissile materials </vt:lpstr>
      <vt:lpstr>Background removal in coded aperture imaging</vt:lpstr>
      <vt:lpstr>Coded aperture imaging of warheads</vt:lpstr>
      <vt:lpstr>RHESSI imager (NASA)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2015-01-12T20:36:36Z</dcterms:created>
  <dcterms:modified xsi:type="dcterms:W3CDTF">2018-01-25T00:22:02Z</dcterms:modified>
</cp:coreProperties>
</file>